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83" r:id="rId3"/>
    <p:sldId id="260" r:id="rId4"/>
    <p:sldId id="262" r:id="rId5"/>
    <p:sldId id="263" r:id="rId6"/>
    <p:sldId id="264" r:id="rId7"/>
    <p:sldId id="266" r:id="rId8"/>
    <p:sldId id="316" r:id="rId9"/>
    <p:sldId id="338" r:id="rId10"/>
    <p:sldId id="317" r:id="rId11"/>
    <p:sldId id="268" r:id="rId12"/>
    <p:sldId id="284" r:id="rId13"/>
    <p:sldId id="299" r:id="rId14"/>
    <p:sldId id="322" r:id="rId15"/>
    <p:sldId id="285" r:id="rId16"/>
    <p:sldId id="292" r:id="rId17"/>
    <p:sldId id="304" r:id="rId18"/>
    <p:sldId id="325" r:id="rId19"/>
    <p:sldId id="326" r:id="rId20"/>
    <p:sldId id="327" r:id="rId21"/>
    <p:sldId id="329" r:id="rId22"/>
    <p:sldId id="328" r:id="rId23"/>
    <p:sldId id="330" r:id="rId24"/>
    <p:sldId id="331" r:id="rId25"/>
    <p:sldId id="332" r:id="rId26"/>
    <p:sldId id="333" r:id="rId27"/>
    <p:sldId id="275" r:id="rId28"/>
    <p:sldId id="259" r:id="rId29"/>
    <p:sldId id="334" r:id="rId30"/>
    <p:sldId id="335" r:id="rId31"/>
    <p:sldId id="288" r:id="rId32"/>
    <p:sldId id="318" r:id="rId33"/>
    <p:sldId id="324" r:id="rId34"/>
    <p:sldId id="305" r:id="rId35"/>
    <p:sldId id="308" r:id="rId36"/>
    <p:sldId id="306" r:id="rId37"/>
    <p:sldId id="307" r:id="rId38"/>
    <p:sldId id="321" r:id="rId39"/>
    <p:sldId id="323" r:id="rId40"/>
    <p:sldId id="309" r:id="rId41"/>
    <p:sldId id="311" r:id="rId42"/>
    <p:sldId id="312" r:id="rId43"/>
    <p:sldId id="313" r:id="rId44"/>
    <p:sldId id="314" r:id="rId45"/>
    <p:sldId id="337" r:id="rId46"/>
    <p:sldId id="315" r:id="rId47"/>
    <p:sldId id="319" r:id="rId48"/>
    <p:sldId id="320" r:id="rId49"/>
    <p:sldId id="336" r:id="rId50"/>
    <p:sldId id="300" r:id="rId51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017A9-FCA9-4A7E-984F-A7FBC945565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CAAB33-6F0C-44E0-B0A3-82EBC2DD2E48}">
      <dgm:prSet phldrT="[Текст]" custT="1"/>
      <dgm:spPr/>
      <dgm:t>
        <a:bodyPr/>
        <a:lstStyle/>
        <a:p>
          <a:r>
            <a:rPr lang="ru-RU" sz="2400" b="1" dirty="0">
              <a:solidFill>
                <a:srgbClr val="7030A0"/>
              </a:solidFill>
            </a:rPr>
            <a:t>ФОП ДО</a:t>
          </a:r>
        </a:p>
      </dgm:t>
    </dgm:pt>
    <dgm:pt modelId="{983547F0-CAAE-434B-A9A9-182B2C8E2FEF}" type="parTrans" cxnId="{04686F64-C32E-401F-945A-0FE31CD2699E}">
      <dgm:prSet/>
      <dgm:spPr/>
      <dgm:t>
        <a:bodyPr/>
        <a:lstStyle/>
        <a:p>
          <a:endParaRPr lang="ru-RU"/>
        </a:p>
      </dgm:t>
    </dgm:pt>
    <dgm:pt modelId="{BCF4C601-D8EF-4904-A17C-B69658F76B0D}" type="sibTrans" cxnId="{04686F64-C32E-401F-945A-0FE31CD2699E}">
      <dgm:prSet/>
      <dgm:spPr/>
      <dgm:t>
        <a:bodyPr/>
        <a:lstStyle/>
        <a:p>
          <a:endParaRPr lang="ru-RU"/>
        </a:p>
      </dgm:t>
    </dgm:pt>
    <dgm:pt modelId="{F4B30F63-D9AD-4C1E-9CE7-0C44002D3AC6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заменяет ПООП </a:t>
          </a:r>
          <a:r>
            <a:rPr lang="ru-RU" b="1" dirty="0" smtClean="0">
              <a:solidFill>
                <a:srgbClr val="002060"/>
              </a:solidFill>
            </a:rPr>
            <a:t>ДО, комплексные программы</a:t>
          </a:r>
          <a:endParaRPr lang="ru-RU" b="1" dirty="0">
            <a:solidFill>
              <a:srgbClr val="002060"/>
            </a:solidFill>
          </a:endParaRPr>
        </a:p>
      </dgm:t>
    </dgm:pt>
    <dgm:pt modelId="{8AC919E2-017A-461B-ABC2-F1DF5870AF09}" type="parTrans" cxnId="{46DEBBA5-872A-4B24-9FF5-AE95A4601286}">
      <dgm:prSet/>
      <dgm:spPr/>
      <dgm:t>
        <a:bodyPr/>
        <a:lstStyle/>
        <a:p>
          <a:endParaRPr lang="ru-RU"/>
        </a:p>
      </dgm:t>
    </dgm:pt>
    <dgm:pt modelId="{729F4DD3-2801-4AC2-88C0-5966967E885F}" type="sibTrans" cxnId="{46DEBBA5-872A-4B24-9FF5-AE95A4601286}">
      <dgm:prSet/>
      <dgm:spPr/>
      <dgm:t>
        <a:bodyPr/>
        <a:lstStyle/>
        <a:p>
          <a:endParaRPr lang="ru-RU"/>
        </a:p>
      </dgm:t>
    </dgm:pt>
    <dgm:pt modelId="{AF2B0480-EF3C-42FA-9DC1-A64EF79847D2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не отменяет ОП детского сада и ФГОС ДО</a:t>
          </a:r>
        </a:p>
      </dgm:t>
    </dgm:pt>
    <dgm:pt modelId="{8C91D57E-E8DB-44AC-BDC3-740A23499BE2}" type="parTrans" cxnId="{3E371DA9-8973-45C1-AF7F-6BCE38512298}">
      <dgm:prSet/>
      <dgm:spPr/>
      <dgm:t>
        <a:bodyPr/>
        <a:lstStyle/>
        <a:p>
          <a:endParaRPr lang="ru-RU"/>
        </a:p>
      </dgm:t>
    </dgm:pt>
    <dgm:pt modelId="{921A1D86-5877-4605-BEFB-2AA4A712C14C}" type="sibTrans" cxnId="{3E371DA9-8973-45C1-AF7F-6BCE38512298}">
      <dgm:prSet/>
      <dgm:spPr/>
      <dgm:t>
        <a:bodyPr/>
        <a:lstStyle/>
        <a:p>
          <a:endParaRPr lang="ru-RU"/>
        </a:p>
      </dgm:t>
    </dgm:pt>
    <dgm:pt modelId="{2B5CED83-2E19-4934-9A49-97BF1324E2E8}" type="pres">
      <dgm:prSet presAssocID="{FD0017A9-FCA9-4A7E-984F-A7FBC94556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49C9AA-E0C9-49C3-8714-796A3CCBFA44}" type="pres">
      <dgm:prSet presAssocID="{4ECAAB33-6F0C-44E0-B0A3-82EBC2DD2E48}" presName="hierRoot1" presStyleCnt="0"/>
      <dgm:spPr/>
    </dgm:pt>
    <dgm:pt modelId="{9C7C177C-D3AA-408D-8152-3220EBDE07E4}" type="pres">
      <dgm:prSet presAssocID="{4ECAAB33-6F0C-44E0-B0A3-82EBC2DD2E48}" presName="composite" presStyleCnt="0"/>
      <dgm:spPr/>
    </dgm:pt>
    <dgm:pt modelId="{FC395F5D-275B-49CB-AD0B-59083208C18E}" type="pres">
      <dgm:prSet presAssocID="{4ECAAB33-6F0C-44E0-B0A3-82EBC2DD2E48}" presName="background" presStyleLbl="node0" presStyleIdx="0" presStyleCnt="1"/>
      <dgm:spPr/>
    </dgm:pt>
    <dgm:pt modelId="{604A3746-D914-42EA-AC33-951628CFB556}" type="pres">
      <dgm:prSet presAssocID="{4ECAAB33-6F0C-44E0-B0A3-82EBC2DD2E48}" presName="text" presStyleLbl="fgAcc0" presStyleIdx="0" presStyleCnt="1" custScaleX="166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B4D45B-FA37-4DF4-8C66-91D6CC09F3D6}" type="pres">
      <dgm:prSet presAssocID="{4ECAAB33-6F0C-44E0-B0A3-82EBC2DD2E48}" presName="hierChild2" presStyleCnt="0"/>
      <dgm:spPr/>
    </dgm:pt>
    <dgm:pt modelId="{BB4DBDE5-4080-4672-A855-D1282E6E23F9}" type="pres">
      <dgm:prSet presAssocID="{8AC919E2-017A-461B-ABC2-F1DF5870AF0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FC49F0C-A021-4417-85B8-B2B39DDA645F}" type="pres">
      <dgm:prSet presAssocID="{F4B30F63-D9AD-4C1E-9CE7-0C44002D3AC6}" presName="hierRoot2" presStyleCnt="0"/>
      <dgm:spPr/>
    </dgm:pt>
    <dgm:pt modelId="{BC5E2AED-87AC-42F0-B39F-E9D80508B24F}" type="pres">
      <dgm:prSet presAssocID="{F4B30F63-D9AD-4C1E-9CE7-0C44002D3AC6}" presName="composite2" presStyleCnt="0"/>
      <dgm:spPr/>
    </dgm:pt>
    <dgm:pt modelId="{072530C1-C32C-4FD9-B9FD-9882F937464A}" type="pres">
      <dgm:prSet presAssocID="{F4B30F63-D9AD-4C1E-9CE7-0C44002D3AC6}" presName="background2" presStyleLbl="node2" presStyleIdx="0" presStyleCnt="2"/>
      <dgm:spPr/>
    </dgm:pt>
    <dgm:pt modelId="{8DE20B4D-D1E0-427B-8B23-AAA59486D6CE}" type="pres">
      <dgm:prSet presAssocID="{F4B30F63-D9AD-4C1E-9CE7-0C44002D3AC6}" presName="text2" presStyleLbl="fgAcc2" presStyleIdx="0" presStyleCnt="2" custScaleX="3098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76F19C-D0C6-4960-B748-6B161DF93039}" type="pres">
      <dgm:prSet presAssocID="{F4B30F63-D9AD-4C1E-9CE7-0C44002D3AC6}" presName="hierChild3" presStyleCnt="0"/>
      <dgm:spPr/>
    </dgm:pt>
    <dgm:pt modelId="{A1B35A57-3FD1-4BB6-BCD3-32BC0524DA82}" type="pres">
      <dgm:prSet presAssocID="{8C91D57E-E8DB-44AC-BDC3-740A23499BE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3D76C4E-08A9-4B41-8339-8B688DCAA56B}" type="pres">
      <dgm:prSet presAssocID="{AF2B0480-EF3C-42FA-9DC1-A64EF79847D2}" presName="hierRoot2" presStyleCnt="0"/>
      <dgm:spPr/>
    </dgm:pt>
    <dgm:pt modelId="{BBDBFD59-873F-430E-AE92-D3BCA09C053D}" type="pres">
      <dgm:prSet presAssocID="{AF2B0480-EF3C-42FA-9DC1-A64EF79847D2}" presName="composite2" presStyleCnt="0"/>
      <dgm:spPr/>
    </dgm:pt>
    <dgm:pt modelId="{93356230-CE62-48DB-B528-BE684784E1EA}" type="pres">
      <dgm:prSet presAssocID="{AF2B0480-EF3C-42FA-9DC1-A64EF79847D2}" presName="background2" presStyleLbl="node2" presStyleIdx="1" presStyleCnt="2"/>
      <dgm:spPr/>
    </dgm:pt>
    <dgm:pt modelId="{873D8E23-C42C-4C40-ABC5-A23E1263E2C2}" type="pres">
      <dgm:prSet presAssocID="{AF2B0480-EF3C-42FA-9DC1-A64EF79847D2}" presName="text2" presStyleLbl="fgAcc2" presStyleIdx="1" presStyleCnt="2" custScaleX="4137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53624C-0F7F-49CA-9F58-6FF8A01A71B0}" type="pres">
      <dgm:prSet presAssocID="{AF2B0480-EF3C-42FA-9DC1-A64EF79847D2}" presName="hierChild3" presStyleCnt="0"/>
      <dgm:spPr/>
    </dgm:pt>
  </dgm:ptLst>
  <dgm:cxnLst>
    <dgm:cxn modelId="{3EE9BB84-2BBF-441F-B874-70F18EACE1BF}" type="presOf" srcId="{F4B30F63-D9AD-4C1E-9CE7-0C44002D3AC6}" destId="{8DE20B4D-D1E0-427B-8B23-AAA59486D6CE}" srcOrd="0" destOrd="0" presId="urn:microsoft.com/office/officeart/2005/8/layout/hierarchy1"/>
    <dgm:cxn modelId="{00DF7540-EB84-4BBF-8D32-2EF9679433F8}" type="presOf" srcId="{8C91D57E-E8DB-44AC-BDC3-740A23499BE2}" destId="{A1B35A57-3FD1-4BB6-BCD3-32BC0524DA82}" srcOrd="0" destOrd="0" presId="urn:microsoft.com/office/officeart/2005/8/layout/hierarchy1"/>
    <dgm:cxn modelId="{BB5E3807-6074-40EA-8191-F24B8E299D7B}" type="presOf" srcId="{4ECAAB33-6F0C-44E0-B0A3-82EBC2DD2E48}" destId="{604A3746-D914-42EA-AC33-951628CFB556}" srcOrd="0" destOrd="0" presId="urn:microsoft.com/office/officeart/2005/8/layout/hierarchy1"/>
    <dgm:cxn modelId="{FC2794DD-2D7D-4F1F-80B9-A02271ABFF12}" type="presOf" srcId="{FD0017A9-FCA9-4A7E-984F-A7FBC945565C}" destId="{2B5CED83-2E19-4934-9A49-97BF1324E2E8}" srcOrd="0" destOrd="0" presId="urn:microsoft.com/office/officeart/2005/8/layout/hierarchy1"/>
    <dgm:cxn modelId="{3E371DA9-8973-45C1-AF7F-6BCE38512298}" srcId="{4ECAAB33-6F0C-44E0-B0A3-82EBC2DD2E48}" destId="{AF2B0480-EF3C-42FA-9DC1-A64EF79847D2}" srcOrd="1" destOrd="0" parTransId="{8C91D57E-E8DB-44AC-BDC3-740A23499BE2}" sibTransId="{921A1D86-5877-4605-BEFB-2AA4A712C14C}"/>
    <dgm:cxn modelId="{59A85E6C-695A-4E2C-9882-08147755739C}" type="presOf" srcId="{AF2B0480-EF3C-42FA-9DC1-A64EF79847D2}" destId="{873D8E23-C42C-4C40-ABC5-A23E1263E2C2}" srcOrd="0" destOrd="0" presId="urn:microsoft.com/office/officeart/2005/8/layout/hierarchy1"/>
    <dgm:cxn modelId="{B7CD987A-93F1-49C4-9922-4AC3CF1D7923}" type="presOf" srcId="{8AC919E2-017A-461B-ABC2-F1DF5870AF09}" destId="{BB4DBDE5-4080-4672-A855-D1282E6E23F9}" srcOrd="0" destOrd="0" presId="urn:microsoft.com/office/officeart/2005/8/layout/hierarchy1"/>
    <dgm:cxn modelId="{46DEBBA5-872A-4B24-9FF5-AE95A4601286}" srcId="{4ECAAB33-6F0C-44E0-B0A3-82EBC2DD2E48}" destId="{F4B30F63-D9AD-4C1E-9CE7-0C44002D3AC6}" srcOrd="0" destOrd="0" parTransId="{8AC919E2-017A-461B-ABC2-F1DF5870AF09}" sibTransId="{729F4DD3-2801-4AC2-88C0-5966967E885F}"/>
    <dgm:cxn modelId="{04686F64-C32E-401F-945A-0FE31CD2699E}" srcId="{FD0017A9-FCA9-4A7E-984F-A7FBC945565C}" destId="{4ECAAB33-6F0C-44E0-B0A3-82EBC2DD2E48}" srcOrd="0" destOrd="0" parTransId="{983547F0-CAAE-434B-A9A9-182B2C8E2FEF}" sibTransId="{BCF4C601-D8EF-4904-A17C-B69658F76B0D}"/>
    <dgm:cxn modelId="{D3875FF4-6EE5-4839-AD4A-45EEC3DDDF12}" type="presParOf" srcId="{2B5CED83-2E19-4934-9A49-97BF1324E2E8}" destId="{2D49C9AA-E0C9-49C3-8714-796A3CCBFA44}" srcOrd="0" destOrd="0" presId="urn:microsoft.com/office/officeart/2005/8/layout/hierarchy1"/>
    <dgm:cxn modelId="{45595DD6-5326-4EEE-94FF-029F32174602}" type="presParOf" srcId="{2D49C9AA-E0C9-49C3-8714-796A3CCBFA44}" destId="{9C7C177C-D3AA-408D-8152-3220EBDE07E4}" srcOrd="0" destOrd="0" presId="urn:microsoft.com/office/officeart/2005/8/layout/hierarchy1"/>
    <dgm:cxn modelId="{03384168-7AE5-4831-AF26-4B757A436DBF}" type="presParOf" srcId="{9C7C177C-D3AA-408D-8152-3220EBDE07E4}" destId="{FC395F5D-275B-49CB-AD0B-59083208C18E}" srcOrd="0" destOrd="0" presId="urn:microsoft.com/office/officeart/2005/8/layout/hierarchy1"/>
    <dgm:cxn modelId="{8970061B-D0A6-4E78-8FF8-26B06C3D16C4}" type="presParOf" srcId="{9C7C177C-D3AA-408D-8152-3220EBDE07E4}" destId="{604A3746-D914-42EA-AC33-951628CFB556}" srcOrd="1" destOrd="0" presId="urn:microsoft.com/office/officeart/2005/8/layout/hierarchy1"/>
    <dgm:cxn modelId="{99DEF5C4-8FB1-448C-A537-4B83E8AD5EA2}" type="presParOf" srcId="{2D49C9AA-E0C9-49C3-8714-796A3CCBFA44}" destId="{D0B4D45B-FA37-4DF4-8C66-91D6CC09F3D6}" srcOrd="1" destOrd="0" presId="urn:microsoft.com/office/officeart/2005/8/layout/hierarchy1"/>
    <dgm:cxn modelId="{F17D089D-650D-4E22-9F53-EA587011D12E}" type="presParOf" srcId="{D0B4D45B-FA37-4DF4-8C66-91D6CC09F3D6}" destId="{BB4DBDE5-4080-4672-A855-D1282E6E23F9}" srcOrd="0" destOrd="0" presId="urn:microsoft.com/office/officeart/2005/8/layout/hierarchy1"/>
    <dgm:cxn modelId="{045ED13F-59A6-48AB-9FCC-2C0FC295A926}" type="presParOf" srcId="{D0B4D45B-FA37-4DF4-8C66-91D6CC09F3D6}" destId="{9FC49F0C-A021-4417-85B8-B2B39DDA645F}" srcOrd="1" destOrd="0" presId="urn:microsoft.com/office/officeart/2005/8/layout/hierarchy1"/>
    <dgm:cxn modelId="{C1F09004-46B0-4311-A380-D38F89FD2D29}" type="presParOf" srcId="{9FC49F0C-A021-4417-85B8-B2B39DDA645F}" destId="{BC5E2AED-87AC-42F0-B39F-E9D80508B24F}" srcOrd="0" destOrd="0" presId="urn:microsoft.com/office/officeart/2005/8/layout/hierarchy1"/>
    <dgm:cxn modelId="{5B3A0079-CA6C-42E4-BE5C-673635BC373A}" type="presParOf" srcId="{BC5E2AED-87AC-42F0-B39F-E9D80508B24F}" destId="{072530C1-C32C-4FD9-B9FD-9882F937464A}" srcOrd="0" destOrd="0" presId="urn:microsoft.com/office/officeart/2005/8/layout/hierarchy1"/>
    <dgm:cxn modelId="{2ADE5301-0BFA-4660-9B88-F71FCBC6CFFE}" type="presParOf" srcId="{BC5E2AED-87AC-42F0-B39F-E9D80508B24F}" destId="{8DE20B4D-D1E0-427B-8B23-AAA59486D6CE}" srcOrd="1" destOrd="0" presId="urn:microsoft.com/office/officeart/2005/8/layout/hierarchy1"/>
    <dgm:cxn modelId="{7FF284E4-4A00-48FF-BC4A-560E90065019}" type="presParOf" srcId="{9FC49F0C-A021-4417-85B8-B2B39DDA645F}" destId="{2D76F19C-D0C6-4960-B748-6B161DF93039}" srcOrd="1" destOrd="0" presId="urn:microsoft.com/office/officeart/2005/8/layout/hierarchy1"/>
    <dgm:cxn modelId="{625B4684-0BA0-4FD3-B688-05C709FCA48C}" type="presParOf" srcId="{D0B4D45B-FA37-4DF4-8C66-91D6CC09F3D6}" destId="{A1B35A57-3FD1-4BB6-BCD3-32BC0524DA82}" srcOrd="2" destOrd="0" presId="urn:microsoft.com/office/officeart/2005/8/layout/hierarchy1"/>
    <dgm:cxn modelId="{B8576545-1032-4102-9CAD-193DD773E2F6}" type="presParOf" srcId="{D0B4D45B-FA37-4DF4-8C66-91D6CC09F3D6}" destId="{83D76C4E-08A9-4B41-8339-8B688DCAA56B}" srcOrd="3" destOrd="0" presId="urn:microsoft.com/office/officeart/2005/8/layout/hierarchy1"/>
    <dgm:cxn modelId="{C5A1EA68-150A-4E67-8550-A4C8A6EF6F0D}" type="presParOf" srcId="{83D76C4E-08A9-4B41-8339-8B688DCAA56B}" destId="{BBDBFD59-873F-430E-AE92-D3BCA09C053D}" srcOrd="0" destOrd="0" presId="urn:microsoft.com/office/officeart/2005/8/layout/hierarchy1"/>
    <dgm:cxn modelId="{07164A52-52C5-4ECB-81D8-38ED360549F9}" type="presParOf" srcId="{BBDBFD59-873F-430E-AE92-D3BCA09C053D}" destId="{93356230-CE62-48DB-B528-BE684784E1EA}" srcOrd="0" destOrd="0" presId="urn:microsoft.com/office/officeart/2005/8/layout/hierarchy1"/>
    <dgm:cxn modelId="{8D71C13F-EFE2-4CB8-BB7B-E23B6A3BF2DB}" type="presParOf" srcId="{BBDBFD59-873F-430E-AE92-D3BCA09C053D}" destId="{873D8E23-C42C-4C40-ABC5-A23E1263E2C2}" srcOrd="1" destOrd="0" presId="urn:microsoft.com/office/officeart/2005/8/layout/hierarchy1"/>
    <dgm:cxn modelId="{2DA01F16-3961-4501-A7E0-6429126E23EE}" type="presParOf" srcId="{83D76C4E-08A9-4B41-8339-8B688DCAA56B}" destId="{8A53624C-0F7F-49CA-9F58-6FF8A01A71B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35A57-3FD1-4BB6-BCD3-32BC0524DA82}">
      <dsp:nvSpPr>
        <dsp:cNvPr id="0" name=""/>
        <dsp:cNvSpPr/>
      </dsp:nvSpPr>
      <dsp:spPr>
        <a:xfrm>
          <a:off x="3831377" y="1394635"/>
          <a:ext cx="1705017" cy="29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1"/>
              </a:lnTo>
              <a:lnTo>
                <a:pt x="1705017" y="203541"/>
              </a:lnTo>
              <a:lnTo>
                <a:pt x="1705017" y="298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DBDE5-4080-4672-A855-D1282E6E23F9}">
      <dsp:nvSpPr>
        <dsp:cNvPr id="0" name=""/>
        <dsp:cNvSpPr/>
      </dsp:nvSpPr>
      <dsp:spPr>
        <a:xfrm>
          <a:off x="1592654" y="1394635"/>
          <a:ext cx="2238722" cy="298679"/>
        </a:xfrm>
        <a:custGeom>
          <a:avLst/>
          <a:gdLst/>
          <a:ahLst/>
          <a:cxnLst/>
          <a:rect l="0" t="0" r="0" b="0"/>
          <a:pathLst>
            <a:path>
              <a:moveTo>
                <a:pt x="2238722" y="0"/>
              </a:moveTo>
              <a:lnTo>
                <a:pt x="2238722" y="203541"/>
              </a:lnTo>
              <a:lnTo>
                <a:pt x="0" y="203541"/>
              </a:lnTo>
              <a:lnTo>
                <a:pt x="0" y="298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95F5D-275B-49CB-AD0B-59083208C18E}">
      <dsp:nvSpPr>
        <dsp:cNvPr id="0" name=""/>
        <dsp:cNvSpPr/>
      </dsp:nvSpPr>
      <dsp:spPr>
        <a:xfrm>
          <a:off x="2974517" y="742503"/>
          <a:ext cx="1713719" cy="652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A3746-D914-42EA-AC33-951628CFB556}">
      <dsp:nvSpPr>
        <dsp:cNvPr id="0" name=""/>
        <dsp:cNvSpPr/>
      </dsp:nvSpPr>
      <dsp:spPr>
        <a:xfrm>
          <a:off x="3088626" y="850907"/>
          <a:ext cx="1713719" cy="652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030A0"/>
              </a:solidFill>
            </a:rPr>
            <a:t>ФОП ДО</a:t>
          </a:r>
        </a:p>
      </dsp:txBody>
      <dsp:txXfrm>
        <a:off x="3107726" y="870007"/>
        <a:ext cx="1675519" cy="613931"/>
      </dsp:txXfrm>
    </dsp:sp>
    <dsp:sp modelId="{072530C1-C32C-4FD9-B9FD-9882F937464A}">
      <dsp:nvSpPr>
        <dsp:cNvPr id="0" name=""/>
        <dsp:cNvSpPr/>
      </dsp:nvSpPr>
      <dsp:spPr>
        <a:xfrm>
          <a:off x="1746" y="1693315"/>
          <a:ext cx="3181816" cy="652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20B4D-D1E0-427B-8B23-AAA59486D6CE}">
      <dsp:nvSpPr>
        <dsp:cNvPr id="0" name=""/>
        <dsp:cNvSpPr/>
      </dsp:nvSpPr>
      <dsp:spPr>
        <a:xfrm>
          <a:off x="115855" y="1801718"/>
          <a:ext cx="3181816" cy="652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заменяет ПООП </a:t>
          </a:r>
          <a:r>
            <a:rPr lang="ru-RU" sz="1700" b="1" kern="1200" dirty="0" smtClean="0">
              <a:solidFill>
                <a:srgbClr val="002060"/>
              </a:solidFill>
            </a:rPr>
            <a:t>ДО, комплексные программы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134955" y="1820818"/>
        <a:ext cx="3143616" cy="613931"/>
      </dsp:txXfrm>
    </dsp:sp>
    <dsp:sp modelId="{93356230-CE62-48DB-B528-BE684784E1EA}">
      <dsp:nvSpPr>
        <dsp:cNvPr id="0" name=""/>
        <dsp:cNvSpPr/>
      </dsp:nvSpPr>
      <dsp:spPr>
        <a:xfrm>
          <a:off x="3411780" y="1693315"/>
          <a:ext cx="4249227" cy="652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D8E23-C42C-4C40-ABC5-A23E1263E2C2}">
      <dsp:nvSpPr>
        <dsp:cNvPr id="0" name=""/>
        <dsp:cNvSpPr/>
      </dsp:nvSpPr>
      <dsp:spPr>
        <a:xfrm>
          <a:off x="3525889" y="1801718"/>
          <a:ext cx="4249227" cy="652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не отменяет ОП детского сада и ФГОС ДО</a:t>
          </a:r>
        </a:p>
      </dsp:txBody>
      <dsp:txXfrm>
        <a:off x="3544989" y="1820818"/>
        <a:ext cx="4211027" cy="613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5748A-45E5-49BB-A093-07B607A1EC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04B7-0575-4C90-8570-2EDCFF196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30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1569" cy="34328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384" y="0"/>
            <a:ext cx="4311569" cy="34328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3FD5E911-2628-4AFE-990F-FF381EC069F2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64" y="3257359"/>
            <a:ext cx="7958750" cy="3086264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620"/>
            <a:ext cx="4311569" cy="34328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384" y="6513620"/>
            <a:ext cx="4311569" cy="34328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F79E1330-11B2-4576-B52C-0D6E1E771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77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edu.gov.ru/document/8a9cc6ca040d8c6dd31a077fd2a6e226/download/5635/" TargetMode="External"/><Relationship Id="rId3" Type="http://schemas.openxmlformats.org/officeDocument/2006/relationships/hyperlink" Target="https://docs.edu.gov.ru/document/8a9cc6ca040d8c6dd31a077fd2a6e226/" TargetMode="External"/><Relationship Id="rId7" Type="http://schemas.openxmlformats.org/officeDocument/2006/relationships/hyperlink" Target="https://docs.edu.gov.ru/document/8a9cc6ca040d8c6dd31a077fd2a6e226/download/563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edu.gov.ru/document/8a9cc6ca040d8c6dd31a077fd2a6e226/download/5633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docs.edu.gov.ru/document/8a9cc6ca040d8c6dd31a077fd2a6e226/download/5634/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8a9cc6ca040d8c6dd31a077fd2a6e226/download/563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hyperlink" Target="https://vk.com/wall-194497181_264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vk.com/doc732916052_669603865?hash=bkV5UFrUwKXhWoKN8jrXvQIqo2ArQlaUPp27em1saZ4&amp;dl=24ygIHYtZ8y1rO6ElasmJqIkNBGQusKXpTzwiJV3zCL" TargetMode="External"/><Relationship Id="rId4" Type="http://schemas.openxmlformats.org/officeDocument/2006/relationships/hyperlink" Target="https://vk.com/doc732916052_669603830?hash=dItQ1vIFJXfmpz0taOPULalWHYHhS6EtLfIPeSJZs8o&amp;dl=GDDqL7lSGbnO88WlpMK5sfPLtMfZ2phLQKBVhgm1hR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f4f7837770384bfa1faa1827ec8d72d4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mocdo.ggtu.ru/docs_pdf/FGOS_DOO/Metodicheskie_recomendacii_RPPS_2023_2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publication.pravo.gov.ru/Document/View/0001202102030022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://publication.pravo.gov.ru/Document/View/0001202011120001" TargetMode="External"/><Relationship Id="rId4" Type="http://schemas.openxmlformats.org/officeDocument/2006/relationships/hyperlink" Target="http://publication.pravo.gov.ru/Document/View/000120201221012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ublication.pravo.gov.ru/Document/View/0001202212280044" TargetMode="Externa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ocdo.ggtu.ru/index.php/2-vse-materialy/756-ustanovochnyj-vebinar-po-fop-prinimaem-dejstvuem" TargetMode="External"/><Relationship Id="rId7" Type="http://schemas.openxmlformats.org/officeDocument/2006/relationships/hyperlink" Target="https://forms.yandex.ru/cloud/646219d4c09c029c58ecfcd9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74;&#1092;&#1088;&#1072;&#1086;.&#1088;&#1092;/%D0%BC%D0%B5%D1%82%D0%BE%D0%B4%D0%B8%D1%87%D0%B5%D1%81%D0%BA%D0%B8%D0%B5-%D0%BF%D0%BE%D1%81%D0%BE%D0%B1%D0%B8%D1%8F-%D0%B8-%D1%80%D0%B5%D0%BA%D0%BE%D0%BC%D0%B5%D0%BD%D0%B4%D0%B0%D1%86%D0%B8%D0%B8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t.me/fopdo1_bot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t.me/fopdo2_bo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74;&#1092;&#1088;&#1072;&#1086;.&#1088;&#1092;/%D0%BA%D0%BE%D0%BD%D1%81%D1%82%D1%80%D1%83%D0%BA%D1%82%D0%BE%D1%80-%D0%BE%D0%BF%D0%B4%D0%B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6.png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59.jpeg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gra.ph/Instrukciya-08-22-1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https://t.me/fopdo_help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kp-rao.ru/interaktivnyj-konstruktor-individualnoj-programmy-korrekcionnoj-raboty-dlya-doshkolnikov-so-slozhnymi-sensornymi-narusheniyami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s://&#1080;&#1085;&#1089;&#1090;&#1080;&#1090;&#1091;&#1090;&#1074;&#1086;&#1089;&#1087;&#1080;&#1090;&#1072;&#1085;&#1080;&#1103;.&#1088;&#1092;/programmy-vospitaniya/programmy-vospitaniya-doo/prakticheskoe-rukovodstvo-vospitatelyu-o-vospitanii/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&#1080;&#1085;&#1089;&#1090;&#1080;&#1090;&#1091;&#1090;&#1074;&#1086;&#1089;&#1087;&#1080;&#1090;&#1072;&#1085;&#1080;&#1103;.&#1088;&#1092;/programmy-vospitaniya/programmy-vospitaniya-doo/prakticheskoe-rukovodstvo-vospitatelyu-o-vospitanii/" TargetMode="External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microsoft.com/office/2007/relationships/hdphoto" Target="../media/hdphoto16.wdp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85;&#1089;&#1090;&#1080;&#1090;&#1091;&#1090;&#1074;&#1086;&#1089;&#1087;&#1080;&#1090;&#1072;&#1085;&#1080;&#1103;.&#1088;&#1092;/upload/medialibrary/7e1/ry9aftnq5sjucvx4g2m1207gbgzagrrn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ideo/@id773325348?z=video-194497181_456239266/club194497181/pl_-194497181_-2" TargetMode="External"/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82.png"/><Relationship Id="rId4" Type="http://schemas.openxmlformats.org/officeDocument/2006/relationships/hyperlink" Target="https://vk.com/video/@id773325348?z=video-205691057_456239026/pl_773325348_-2" TargetMode="External"/><Relationship Id="rId9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7.emf"/><Relationship Id="rId7" Type="http://schemas.openxmlformats.org/officeDocument/2006/relationships/image" Target="../media/image7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hyperlink" Target="https://uchitel.club/events/kruglyi-stol-ot-pervogo-lica-aktualnye-trendy-doskolnogo-obrazovaniia-v-nastupaiushhem-ucebnom-godu" TargetMode="External"/><Relationship Id="rId4" Type="http://schemas.openxmlformats.org/officeDocument/2006/relationships/hyperlink" Target="https://www.youtube.com/watch?v=DO0SRDbdNLQ" TargetMode="External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7.emf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7.png"/><Relationship Id="rId3" Type="http://schemas.openxmlformats.org/officeDocument/2006/relationships/image" Target="../media/image77.emf"/><Relationship Id="rId7" Type="http://schemas.openxmlformats.org/officeDocument/2006/relationships/image" Target="../media/image78.emf"/><Relationship Id="rId12" Type="http://schemas.microsoft.com/office/2007/relationships/hdphoto" Target="../media/hdphoto2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m-smyslov.ru/page/psy/" TargetMode="External"/><Relationship Id="rId11" Type="http://schemas.openxmlformats.org/officeDocument/2006/relationships/image" Target="../media/image86.png"/><Relationship Id="rId5" Type="http://schemas.openxmlformats.org/officeDocument/2006/relationships/hyperlink" Target="https://www.youtube.com/@Interpretator_smyslov/playlists" TargetMode="External"/><Relationship Id="rId10" Type="http://schemas.openxmlformats.org/officeDocument/2006/relationships/image" Target="../media/image85.png"/><Relationship Id="rId4" Type="http://schemas.openxmlformats.org/officeDocument/2006/relationships/hyperlink" Target="https://m.vk.com/pchdsm" TargetMode="External"/><Relationship Id="rId9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ublication.pravo.gov.ru/Document/View/0001202212280044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2sp.detkin-club.ru/custom_1/3665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2sp.detkin-club.ru/custom_1/36658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423753"/>
            <a:ext cx="5256584" cy="136815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Папина Ольга Михайловна,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методист МБУ ДПО УМЦО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102" y="116632"/>
            <a:ext cx="80443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БЮДЖЕТНОЕ УЧРЕЖДЕНИЕ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ПРОФЕССИОНАЛЬНОГО ОБРАЗОВАНИЯ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УЧЕБНО-МЕТОДИЧЕСКИЙ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ОБРАЗОВАНИЯ</a:t>
            </a: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Семинар-совещание </a:t>
            </a:r>
          </a:p>
          <a:p>
            <a:r>
              <a:rPr lang="ru-RU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старших воспитателей и заместителей по ВМР </a:t>
            </a:r>
          </a:p>
          <a:p>
            <a:r>
              <a:rPr lang="ru-RU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образовательных организаций </a:t>
            </a:r>
          </a:p>
          <a:p>
            <a:r>
              <a:rPr lang="ru-RU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Сергиево-Посадского городского округа Московской области</a:t>
            </a:r>
          </a:p>
          <a:p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«Реализация Федеральной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программы дошкольного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практике»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Сергиев Посад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14.09.2023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5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738" y="188640"/>
            <a:ext cx="777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 дошкольного образования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2" y="597361"/>
            <a:ext cx="3995936" cy="283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212976"/>
            <a:ext cx="9144000" cy="34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700"/>
              </a:spcAft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Имеет статус нормативного документа.</a:t>
            </a:r>
          </a:p>
          <a:p>
            <a:pPr marL="800100" lvl="1" indent="-342900">
              <a:spcAft>
                <a:spcPts val="700"/>
              </a:spcAft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Обеспечивает создание единого образовательного пространства воспитания и обучения детей от рождения до поступления в школу.</a:t>
            </a:r>
          </a:p>
          <a:p>
            <a:pPr marL="800100" lvl="1" indent="-342900">
              <a:spcAft>
                <a:spcPts val="700"/>
              </a:spcAft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Направлена на создание единого ядра дошкольного образования.</a:t>
            </a:r>
          </a:p>
          <a:p>
            <a:pPr marL="800100" lvl="1" indent="-342900">
              <a:spcAft>
                <a:spcPts val="700"/>
              </a:spcAft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Определяет единые для РФ базовые объем и содержание дошкольного образования и планируемые результаты освоения образовательной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4165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911" y="44624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структуры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714" y="59911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n-US" sz="1400" b="1" u="sng" dirty="0" smtClean="0">
                <a:solidFill>
                  <a:srgbClr val="002060"/>
                </a:solidFill>
              </a:rPr>
              <a:t>I</a:t>
            </a:r>
            <a:r>
              <a:rPr lang="ru-RU" sz="1400" b="1" u="sng" dirty="0" smtClean="0">
                <a:solidFill>
                  <a:srgbClr val="002060"/>
                </a:solidFill>
              </a:rPr>
              <a:t>. Общие положения</a:t>
            </a:r>
            <a:r>
              <a:rPr lang="ru-RU" sz="1400" b="1" dirty="0" smtClean="0">
                <a:solidFill>
                  <a:srgbClr val="002060"/>
                </a:solidFill>
              </a:rPr>
              <a:t>………………………………………………….…………………………………………………………………………….…1</a:t>
            </a:r>
          </a:p>
          <a:p>
            <a:pPr algn="just"/>
            <a:r>
              <a:rPr lang="en-US" sz="1400" b="1" u="sng" dirty="0" smtClean="0">
                <a:solidFill>
                  <a:srgbClr val="002060"/>
                </a:solidFill>
              </a:rPr>
              <a:t>II</a:t>
            </a:r>
            <a:r>
              <a:rPr lang="ru-RU" sz="1400" b="1" u="sng" dirty="0" smtClean="0">
                <a:solidFill>
                  <a:srgbClr val="002060"/>
                </a:solidFill>
              </a:rPr>
              <a:t>. Целевой раздел</a:t>
            </a:r>
            <a:r>
              <a:rPr lang="ru-RU" sz="1400" b="1" dirty="0" smtClean="0">
                <a:solidFill>
                  <a:srgbClr val="002060"/>
                </a:solidFill>
              </a:rPr>
              <a:t>……………………………………………………………………………………………………………………..……………….4</a:t>
            </a:r>
            <a:endParaRPr lang="ru-RU" sz="14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</a:t>
            </a:r>
            <a:r>
              <a:rPr lang="ru-RU" sz="1200" b="1" dirty="0" smtClean="0">
                <a:solidFill>
                  <a:srgbClr val="002060"/>
                </a:solidFill>
              </a:rPr>
              <a:t>. 14. Пояснительная </a:t>
            </a:r>
            <a:r>
              <a:rPr lang="ru-RU" sz="1200" b="1" dirty="0">
                <a:solidFill>
                  <a:srgbClr val="002060"/>
                </a:solidFill>
              </a:rPr>
              <a:t>записка цель, задачи, принципы, подходы к формированию </a:t>
            </a:r>
            <a:r>
              <a:rPr lang="ru-RU" sz="1200" b="1" dirty="0" smtClean="0">
                <a:solidFill>
                  <a:srgbClr val="002060"/>
                </a:solidFill>
              </a:rPr>
              <a:t>Программы…………………….…..4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15. </a:t>
            </a:r>
            <a:r>
              <a:rPr lang="ru-RU" sz="1200" b="1" dirty="0">
                <a:solidFill>
                  <a:srgbClr val="002060"/>
                </a:solidFill>
              </a:rPr>
              <a:t>Планируемые результаты реализации </a:t>
            </a:r>
            <a:r>
              <a:rPr lang="ru-RU" sz="1200" b="1" dirty="0" smtClean="0">
                <a:solidFill>
                  <a:srgbClr val="002060"/>
                </a:solidFill>
              </a:rPr>
              <a:t>Программы………………………………………………………………………………………..5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16. </a:t>
            </a:r>
            <a:r>
              <a:rPr lang="ru-RU" sz="1200" b="1" dirty="0">
                <a:solidFill>
                  <a:srgbClr val="C00000"/>
                </a:solidFill>
              </a:rPr>
              <a:t>Педагогическая диагностика достижения планируемых </a:t>
            </a:r>
            <a:r>
              <a:rPr lang="ru-RU" sz="1200" b="1" dirty="0" smtClean="0">
                <a:solidFill>
                  <a:srgbClr val="C00000"/>
                </a:solidFill>
              </a:rPr>
              <a:t>результатов…………………………………………………….…….17</a:t>
            </a:r>
            <a:endParaRPr lang="ru-RU" sz="1200" b="1" dirty="0">
              <a:solidFill>
                <a:srgbClr val="C00000"/>
              </a:solidFill>
            </a:endParaRPr>
          </a:p>
          <a:p>
            <a:pPr algn="just"/>
            <a:endParaRPr lang="ru-RU" sz="800" b="1" dirty="0">
              <a:solidFill>
                <a:srgbClr val="002060"/>
              </a:solidFill>
            </a:endParaRPr>
          </a:p>
          <a:p>
            <a:pPr algn="just"/>
            <a:r>
              <a:rPr lang="en-US" sz="1400" b="1" u="sng" dirty="0" smtClean="0">
                <a:solidFill>
                  <a:srgbClr val="002060"/>
                </a:solidFill>
              </a:rPr>
              <a:t>III</a:t>
            </a:r>
            <a:r>
              <a:rPr lang="ru-RU" sz="1400" b="1" u="sng" dirty="0">
                <a:solidFill>
                  <a:srgbClr val="002060"/>
                </a:solidFill>
              </a:rPr>
              <a:t>.</a:t>
            </a:r>
            <a:r>
              <a:rPr lang="ru-RU" sz="1400" b="1" u="sng" dirty="0" smtClean="0">
                <a:solidFill>
                  <a:srgbClr val="002060"/>
                </a:solidFill>
              </a:rPr>
              <a:t> </a:t>
            </a:r>
            <a:r>
              <a:rPr lang="ru-RU" sz="1400" b="1" u="sng" dirty="0">
                <a:solidFill>
                  <a:srgbClr val="002060"/>
                </a:solidFill>
              </a:rPr>
              <a:t>С</a:t>
            </a:r>
            <a:r>
              <a:rPr lang="ru-RU" sz="1400" b="1" u="sng" dirty="0" smtClean="0">
                <a:solidFill>
                  <a:srgbClr val="002060"/>
                </a:solidFill>
              </a:rPr>
              <a:t>одержательный раздел</a:t>
            </a:r>
            <a:r>
              <a:rPr lang="ru-RU" sz="1400" b="1" dirty="0" smtClean="0">
                <a:solidFill>
                  <a:srgbClr val="002060"/>
                </a:solidFill>
              </a:rPr>
              <a:t>…………………………………………………………………………………………………….……….……..20</a:t>
            </a:r>
            <a:endParaRPr lang="ru-RU" sz="14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17. </a:t>
            </a:r>
            <a:r>
              <a:rPr lang="ru-RU" sz="1200" b="1" dirty="0">
                <a:solidFill>
                  <a:srgbClr val="002060"/>
                </a:solidFill>
              </a:rPr>
              <a:t>Задачи и содержание образования (обучения и воспитания) по образовательным областям: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</a:t>
            </a:r>
            <a:r>
              <a:rPr lang="ru-RU" sz="1200" b="1" dirty="0" smtClean="0">
                <a:solidFill>
                  <a:srgbClr val="002060"/>
                </a:solidFill>
              </a:rPr>
              <a:t>. 18. Социально-коммуникативное развитие………………………………………………………………………………………….…..21</a:t>
            </a:r>
            <a:endParaRPr lang="ru-RU" sz="1200" b="1" dirty="0">
              <a:solidFill>
                <a:srgbClr val="002060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19. </a:t>
            </a:r>
            <a:r>
              <a:rPr lang="ru-RU" sz="1200" b="1" dirty="0">
                <a:solidFill>
                  <a:srgbClr val="002060"/>
                </a:solidFill>
              </a:rPr>
              <a:t>П</a:t>
            </a:r>
            <a:r>
              <a:rPr lang="ru-RU" sz="1200" b="1" dirty="0" smtClean="0">
                <a:solidFill>
                  <a:srgbClr val="002060"/>
                </a:solidFill>
              </a:rPr>
              <a:t>ознавательное развитие……………………………………………………………………………………………………………….……42</a:t>
            </a:r>
            <a:endParaRPr lang="ru-RU" sz="1200" b="1" dirty="0">
              <a:solidFill>
                <a:srgbClr val="002060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20. Речевое развитие…………………………………………………………………………………………………………………………….…...57</a:t>
            </a:r>
            <a:endParaRPr lang="ru-RU" sz="1200" b="1" dirty="0">
              <a:solidFill>
                <a:srgbClr val="002060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21. Художественно-эстетическое развитие………………………………………………………………………………………….…….76</a:t>
            </a:r>
            <a:endParaRPr lang="ru-RU" sz="1200" b="1" dirty="0">
              <a:solidFill>
                <a:srgbClr val="002060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22. Физическое развитие…………………………………………………………………………………………………………………….…...121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23. </a:t>
            </a:r>
            <a:r>
              <a:rPr lang="ru-RU" sz="1200" b="1" dirty="0">
                <a:solidFill>
                  <a:srgbClr val="C00000"/>
                </a:solidFill>
              </a:rPr>
              <a:t>Вариативные формы, способы, методы и средства реализации </a:t>
            </a:r>
            <a:r>
              <a:rPr lang="ru-RU" sz="1200" b="1" dirty="0" smtClean="0">
                <a:solidFill>
                  <a:srgbClr val="C00000"/>
                </a:solidFill>
              </a:rPr>
              <a:t>Программы……………………………………….……148</a:t>
            </a:r>
            <a:endParaRPr lang="ru-RU" sz="1200" b="1" dirty="0">
              <a:solidFill>
                <a:srgbClr val="C0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24. </a:t>
            </a:r>
            <a:r>
              <a:rPr lang="ru-RU" sz="1200" b="1" dirty="0">
                <a:solidFill>
                  <a:srgbClr val="C00000"/>
                </a:solidFill>
              </a:rPr>
              <a:t>Особенности образовательной деятельности разных видов и культурных </a:t>
            </a:r>
            <a:r>
              <a:rPr lang="ru-RU" sz="1200" b="1" dirty="0" smtClean="0">
                <a:solidFill>
                  <a:srgbClr val="C00000"/>
                </a:solidFill>
              </a:rPr>
              <a:t>практик………………..……………...…152</a:t>
            </a:r>
            <a:endParaRPr lang="ru-RU" sz="1200" b="1" dirty="0">
              <a:solidFill>
                <a:srgbClr val="C0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25. </a:t>
            </a:r>
            <a:r>
              <a:rPr lang="ru-RU" sz="1200" b="1" dirty="0">
                <a:solidFill>
                  <a:srgbClr val="C00000"/>
                </a:solidFill>
              </a:rPr>
              <a:t>Способы и направления поддержки детской </a:t>
            </a:r>
            <a:r>
              <a:rPr lang="ru-RU" sz="1200" b="1" dirty="0" smtClean="0">
                <a:solidFill>
                  <a:srgbClr val="C00000"/>
                </a:solidFill>
              </a:rPr>
              <a:t>инициативы……………………………………………………………………..……157</a:t>
            </a:r>
            <a:endParaRPr lang="ru-RU" sz="1200" b="1" dirty="0">
              <a:solidFill>
                <a:srgbClr val="C0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26. </a:t>
            </a:r>
            <a:r>
              <a:rPr lang="ru-RU" sz="1200" b="1" dirty="0">
                <a:solidFill>
                  <a:srgbClr val="002060"/>
                </a:solidFill>
              </a:rPr>
              <a:t>Особенности взаимодействия педагогического коллектива с семьями </a:t>
            </a:r>
            <a:r>
              <a:rPr lang="ru-RU" sz="1200" b="1" dirty="0" smtClean="0">
                <a:solidFill>
                  <a:srgbClr val="002060"/>
                </a:solidFill>
              </a:rPr>
              <a:t>обучающихся…………………………..……161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27. </a:t>
            </a:r>
            <a:r>
              <a:rPr lang="ru-RU" sz="1200" b="1" dirty="0">
                <a:solidFill>
                  <a:srgbClr val="002060"/>
                </a:solidFill>
              </a:rPr>
              <a:t>Направления и задачи коррекционно-развивающей работы. </a:t>
            </a:r>
            <a:r>
              <a:rPr lang="ru-RU" sz="1200" b="1" dirty="0" smtClean="0">
                <a:solidFill>
                  <a:srgbClr val="002060"/>
                </a:solidFill>
              </a:rPr>
              <a:t>………………………………………………………..……….….165</a:t>
            </a:r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</a:rPr>
              <a:t>     п. </a:t>
            </a:r>
            <a:r>
              <a:rPr lang="ru-RU" sz="1200" b="1" dirty="0" smtClean="0">
                <a:solidFill>
                  <a:srgbClr val="002060"/>
                </a:solidFill>
              </a:rPr>
              <a:t>28</a:t>
            </a:r>
            <a:r>
              <a:rPr lang="ru-RU" sz="1200" b="1" dirty="0">
                <a:solidFill>
                  <a:srgbClr val="002060"/>
                </a:solidFill>
              </a:rPr>
              <a:t>. Содержание коррекционно-развивающей работы на уровне </a:t>
            </a:r>
            <a:r>
              <a:rPr lang="ru-RU" sz="1200" b="1" dirty="0" smtClean="0">
                <a:solidFill>
                  <a:srgbClr val="002060"/>
                </a:solidFill>
              </a:rPr>
              <a:t>ДОО……………………………………………………….…….167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29. </a:t>
            </a:r>
            <a:r>
              <a:rPr lang="ru-RU" sz="1200" b="1" dirty="0">
                <a:solidFill>
                  <a:srgbClr val="C00000"/>
                </a:solidFill>
              </a:rPr>
              <a:t>Федеральная рабочая программа </a:t>
            </a:r>
            <a:r>
              <a:rPr lang="ru-RU" sz="1200" b="1" dirty="0" smtClean="0">
                <a:solidFill>
                  <a:srgbClr val="C00000"/>
                </a:solidFill>
              </a:rPr>
              <a:t>воспитания………………………………………………………………………………………..…….172</a:t>
            </a:r>
            <a:endParaRPr lang="ru-RU" sz="1200" b="1" dirty="0">
              <a:solidFill>
                <a:srgbClr val="C00000"/>
              </a:solidFill>
            </a:endParaRPr>
          </a:p>
          <a:p>
            <a:pPr algn="just"/>
            <a:endParaRPr lang="ru-RU" sz="800" b="1" dirty="0">
              <a:solidFill>
                <a:srgbClr val="002060"/>
              </a:solidFill>
            </a:endParaRPr>
          </a:p>
          <a:p>
            <a:pPr algn="just"/>
            <a:r>
              <a:rPr lang="en-US" sz="1400" b="1" u="sng" dirty="0" smtClean="0">
                <a:solidFill>
                  <a:srgbClr val="002060"/>
                </a:solidFill>
              </a:rPr>
              <a:t>IV</a:t>
            </a:r>
            <a:r>
              <a:rPr lang="ru-RU" sz="1400" b="1" u="sng" dirty="0" smtClean="0">
                <a:solidFill>
                  <a:srgbClr val="002060"/>
                </a:solidFill>
              </a:rPr>
              <a:t> Организационный раздел</a:t>
            </a:r>
            <a:r>
              <a:rPr lang="ru-RU" sz="1400" b="1" dirty="0" smtClean="0">
                <a:solidFill>
                  <a:srgbClr val="002060"/>
                </a:solidFill>
              </a:rPr>
              <a:t>………………………………………………………………………………………………...………….……189</a:t>
            </a:r>
            <a:endParaRPr lang="ru-RU" sz="14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30. </a:t>
            </a:r>
            <a:r>
              <a:rPr lang="ru-RU" sz="1200" b="1" dirty="0">
                <a:solidFill>
                  <a:srgbClr val="002060"/>
                </a:solidFill>
              </a:rPr>
              <a:t>Психолого-педагогические условия реализации </a:t>
            </a:r>
            <a:r>
              <a:rPr lang="ru-RU" sz="1200" b="1" dirty="0" smtClean="0">
                <a:solidFill>
                  <a:srgbClr val="002060"/>
                </a:solidFill>
              </a:rPr>
              <a:t>Программы……………………………………………………………………...189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31. </a:t>
            </a:r>
            <a:r>
              <a:rPr lang="ru-RU" sz="1200" b="1" dirty="0">
                <a:solidFill>
                  <a:srgbClr val="002060"/>
                </a:solidFill>
              </a:rPr>
              <a:t>Особенности организации развивающей предметно пространственной </a:t>
            </a:r>
            <a:r>
              <a:rPr lang="ru-RU" sz="1200" b="1" dirty="0" smtClean="0">
                <a:solidFill>
                  <a:srgbClr val="002060"/>
                </a:solidFill>
              </a:rPr>
              <a:t>среды……………………………………….…191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32. </a:t>
            </a:r>
            <a:r>
              <a:rPr lang="ru-RU" sz="1200" b="1" dirty="0">
                <a:solidFill>
                  <a:srgbClr val="002060"/>
                </a:solidFill>
              </a:rPr>
              <a:t>Материально техническое обеспечение Программы, обеспеченность методическими материалами и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</a:rPr>
              <a:t>     средствами </a:t>
            </a:r>
            <a:r>
              <a:rPr lang="ru-RU" sz="1200" b="1" dirty="0">
                <a:solidFill>
                  <a:srgbClr val="002060"/>
                </a:solidFill>
              </a:rPr>
              <a:t>обучения и </a:t>
            </a:r>
            <a:r>
              <a:rPr lang="ru-RU" sz="1200" b="1" dirty="0" smtClean="0">
                <a:solidFill>
                  <a:srgbClr val="002060"/>
                </a:solidFill>
              </a:rPr>
              <a:t>воспитания……………………………………………………………………………………………………………………….…193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33. </a:t>
            </a:r>
            <a:r>
              <a:rPr lang="ru-RU" sz="1200" b="1" dirty="0">
                <a:solidFill>
                  <a:srgbClr val="C00000"/>
                </a:solidFill>
              </a:rPr>
              <a:t>Примерный перечень </a:t>
            </a:r>
            <a:r>
              <a:rPr lang="ru-RU" sz="1200" b="1" dirty="0" smtClean="0">
                <a:solidFill>
                  <a:srgbClr val="C00000"/>
                </a:solidFill>
              </a:rPr>
              <a:t>литературных (п.33.1., с.195), музыкальных (п.33.2., с.205), </a:t>
            </a:r>
          </a:p>
          <a:p>
            <a:pPr algn="just"/>
            <a:r>
              <a:rPr lang="ru-RU" sz="1200" b="1" dirty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</a:rPr>
              <a:t>     художественных (п.33.3, 214), анимационных (п.33.4., с.215) </a:t>
            </a:r>
            <a:r>
              <a:rPr lang="ru-RU" sz="1200" b="1" dirty="0">
                <a:solidFill>
                  <a:srgbClr val="C00000"/>
                </a:solidFill>
              </a:rPr>
              <a:t>произведений </a:t>
            </a:r>
            <a:r>
              <a:rPr lang="ru-RU" sz="1200" b="1" dirty="0" smtClean="0">
                <a:solidFill>
                  <a:srgbClr val="C00000"/>
                </a:solidFill>
              </a:rPr>
              <a:t>для </a:t>
            </a:r>
            <a:r>
              <a:rPr lang="ru-RU" sz="1200" b="1" dirty="0">
                <a:solidFill>
                  <a:srgbClr val="C00000"/>
                </a:solidFill>
              </a:rPr>
              <a:t>реализации </a:t>
            </a:r>
            <a:r>
              <a:rPr lang="ru-RU" sz="1200" b="1" dirty="0" smtClean="0">
                <a:solidFill>
                  <a:srgbClr val="C00000"/>
                </a:solidFill>
              </a:rPr>
              <a:t>Программы……….195</a:t>
            </a:r>
            <a:endParaRPr lang="ru-RU" sz="1200" b="1" dirty="0">
              <a:solidFill>
                <a:srgbClr val="C0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34. </a:t>
            </a:r>
            <a:r>
              <a:rPr lang="ru-RU" sz="1200" b="1" dirty="0">
                <a:solidFill>
                  <a:srgbClr val="002060"/>
                </a:solidFill>
              </a:rPr>
              <a:t>Кадровые условия реализации </a:t>
            </a:r>
            <a:r>
              <a:rPr lang="ru-RU" sz="1200" b="1" dirty="0" smtClean="0">
                <a:solidFill>
                  <a:srgbClr val="002060"/>
                </a:solidFill>
              </a:rPr>
              <a:t>Программы…………………………………………………………………………………………………..218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п. </a:t>
            </a:r>
            <a:r>
              <a:rPr lang="ru-RU" sz="1200" b="1" dirty="0" smtClean="0">
                <a:solidFill>
                  <a:srgbClr val="002060"/>
                </a:solidFill>
              </a:rPr>
              <a:t>35. </a:t>
            </a:r>
            <a:r>
              <a:rPr lang="ru-RU" sz="1200" b="1" dirty="0">
                <a:solidFill>
                  <a:srgbClr val="002060"/>
                </a:solidFill>
              </a:rPr>
              <a:t>Примерный режим и распорядок дня в дошкольных </a:t>
            </a:r>
            <a:r>
              <a:rPr lang="ru-RU" sz="1200" b="1" dirty="0" smtClean="0">
                <a:solidFill>
                  <a:srgbClr val="002060"/>
                </a:solidFill>
              </a:rPr>
              <a:t>группах…………………………………………………………………..…219</a:t>
            </a:r>
            <a:endParaRPr lang="ru-RU" sz="1200" b="1" dirty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п. </a:t>
            </a:r>
            <a:r>
              <a:rPr lang="ru-RU" sz="1200" b="1" dirty="0" smtClean="0">
                <a:solidFill>
                  <a:srgbClr val="C00000"/>
                </a:solidFill>
              </a:rPr>
              <a:t>36. </a:t>
            </a:r>
            <a:r>
              <a:rPr lang="ru-RU" sz="1200" b="1" dirty="0">
                <a:solidFill>
                  <a:srgbClr val="C00000"/>
                </a:solidFill>
              </a:rPr>
              <a:t>Федеральный календарный план воспитательной </a:t>
            </a:r>
            <a:r>
              <a:rPr lang="ru-RU" sz="1200" b="1" dirty="0" smtClean="0">
                <a:solidFill>
                  <a:srgbClr val="C00000"/>
                </a:solidFill>
              </a:rPr>
              <a:t>работы…………………………………………………………………………...233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260648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052736"/>
            <a:ext cx="8352928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по реализации федеральной образовательной программы дошкольного образования:</a:t>
            </a:r>
          </a:p>
          <a:p>
            <a:pPr indent="252000" algn="ctr">
              <a:spcAft>
                <a:spcPts val="1000"/>
              </a:spcAft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https://docs.edu.gov.ru/document/8a9cc6ca040d8c6dd31a077fd2a6e226/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(опубликованы 07.03.2023)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2" y="52159"/>
            <a:ext cx="1056912" cy="23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0253" r="2692" b="8576"/>
          <a:stretch/>
        </p:blipFill>
        <p:spPr bwMode="auto">
          <a:xfrm>
            <a:off x="323529" y="2719131"/>
            <a:ext cx="4074413" cy="330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2632656"/>
            <a:ext cx="4464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рекомендации: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https://docs.edu.gov.ru/document/8a9cc6ca040d8c6dd31a077fd2a6e226/download/5633/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 карта: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https://docs.edu.gov.ru/document/8a9cc6ca040d8c6dd31a077fd2a6e226/download/5634/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Медиапрезентация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https://docs.edu.gov.ru/document/8a9cc6ca040d8c6dd31a077fd2a6e226/download/5635/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4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911" y="44624"/>
            <a:ext cx="8424936" cy="21602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Примерный перечень мер по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внедрению Федеральной программы для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педагогических работников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883" y="1008658"/>
            <a:ext cx="4168705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см. п.15.  Методических рекомендаций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153968"/>
              </p:ext>
            </p:extLst>
          </p:nvPr>
        </p:nvGraphicFramePr>
        <p:xfrm>
          <a:off x="636818" y="1484784"/>
          <a:ext cx="8039638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3494"/>
                <a:gridCol w="12961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Ознакомление с Федеральной программой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Январь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Ознакомление с презентацией-руководством к Федеральной программе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Ознакомление с методическими рекомендациями к реализации Федеральной программы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 - апрель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Ознакомление с информационными и методическими материалами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 – сентябрь 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Участие во Всероссийском информационно-методическом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</a:rPr>
                        <a:t>вебинаре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 «Внедрение и реализация Федеральной образовательной программы дошкольного образования в образовательной практике»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Март, июнь, август, сентябрь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Повышение квалификации по реализации Федеральной программы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Июнь - август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Участие во внутреннем аудите ДОО с целью анализа соответствия Программы обязательному минимуму содержания, заданному в Федеральной программе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 - апрель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Информирование родителей о Федеральной программе, особенностях ее реализации и этапах внедрения в образовательную практику ДОО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Март - апрель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" y="4653136"/>
            <a:ext cx="499120" cy="4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260648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27961" r="1306" b="6570"/>
          <a:stretch/>
        </p:blipFill>
        <p:spPr bwMode="auto">
          <a:xfrm>
            <a:off x="598887" y="1015685"/>
            <a:ext cx="8384037" cy="406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12" y="1974081"/>
            <a:ext cx="975504" cy="21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83274" y="5246268"/>
            <a:ext cx="7815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 карта: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https://docs.edu.gov.ru/document/8a9cc6ca040d8c6dd31a077fd2a6e226/download/5634/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" y="5085184"/>
            <a:ext cx="822873" cy="181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Минус 8"/>
          <p:cNvSpPr/>
          <p:nvPr/>
        </p:nvSpPr>
        <p:spPr>
          <a:xfrm flipV="1">
            <a:off x="755576" y="3050435"/>
            <a:ext cx="2016224" cy="9053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34494"/>
            <a:ext cx="30243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83273" y="5697253"/>
            <a:ext cx="3933659" cy="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260648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05273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 карта: </a:t>
            </a:r>
            <a:r>
              <a:rPr 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https://docs.edu.gov.ru/document/8a9cc6ca040d8c6dd31a077fd2a6e226/download/5634/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732"/>
            <a:ext cx="868618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1" y="2089564"/>
            <a:ext cx="46805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solidFill>
                  <a:srgbClr val="C00000"/>
                </a:solidFill>
              </a:rPr>
              <a:t>Диагностическая карта предназначена  </a:t>
            </a:r>
            <a:r>
              <a:rPr lang="ru-RU" sz="1600" b="1" dirty="0">
                <a:solidFill>
                  <a:srgbClr val="002060"/>
                </a:solidFill>
              </a:rPr>
              <a:t>для анализа соответствия Программы  обязательному минимуму содержания, заданному в Федеральной программе. </a:t>
            </a:r>
          </a:p>
          <a:p>
            <a:pPr indent="457200" algn="just"/>
            <a:r>
              <a:rPr lang="ru-RU" sz="1600" b="1" dirty="0">
                <a:solidFill>
                  <a:srgbClr val="002060"/>
                </a:solidFill>
              </a:rPr>
              <a:t>Документ состоит из </a:t>
            </a:r>
            <a:r>
              <a:rPr lang="ru-RU" sz="1600" b="1" u="sng" dirty="0">
                <a:solidFill>
                  <a:srgbClr val="002060"/>
                </a:solidFill>
              </a:rPr>
              <a:t>чек-листа действий </a:t>
            </a:r>
            <a:r>
              <a:rPr lang="ru-RU" sz="1600" b="1" dirty="0">
                <a:solidFill>
                  <a:srgbClr val="002060"/>
                </a:solidFill>
              </a:rPr>
              <a:t>соотнесения двух программ (Федеральной программы и Программы), избранных материалов Федеральной программы, а также диагностические таблицы как инструмента соотнесения двух  программных документов (Приложение 1). </a:t>
            </a:r>
          </a:p>
          <a:p>
            <a:pPr indent="457200" algn="just"/>
            <a:r>
              <a:rPr lang="ru-RU" sz="1600" b="1" u="sng" dirty="0">
                <a:solidFill>
                  <a:srgbClr val="002060"/>
                </a:solidFill>
              </a:rPr>
              <a:t>Данные материалы могут использоваться как для внутреннего аудита Программы ДОО, так и в качестве </a:t>
            </a:r>
            <a:r>
              <a:rPr lang="ru-RU" sz="1600" b="1" u="sng" dirty="0">
                <a:solidFill>
                  <a:srgbClr val="FF0000"/>
                </a:solidFill>
              </a:rPr>
              <a:t>основы экспертного листа для ее внешнего аудита. </a:t>
            </a:r>
          </a:p>
          <a:p>
            <a:pPr indent="457200"/>
            <a:r>
              <a:rPr lang="ru-RU" sz="1600" b="1" i="1" dirty="0">
                <a:solidFill>
                  <a:srgbClr val="0070C0"/>
                </a:solidFill>
              </a:rPr>
              <a:t>(п.1.4. Методических рекомендаций) </a:t>
            </a:r>
            <a:endParaRPr lang="ru-RU" sz="1600" i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9997" r="2354" b="20652"/>
          <a:stretch/>
        </p:blipFill>
        <p:spPr bwMode="auto">
          <a:xfrm>
            <a:off x="233938" y="2348879"/>
            <a:ext cx="3851327" cy="346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694" y="260648"/>
            <a:ext cx="8568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 КАРТА СООТВЕТСТВИЯ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 ДО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ОБЯЗАТЕЛЬНОМУ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МИНИМУМУ СОДЕРЖАНИЯ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ЗАДАННОМУ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ФОП ДО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15416"/>
              </p:ext>
            </p:extLst>
          </p:nvPr>
        </p:nvGraphicFramePr>
        <p:xfrm>
          <a:off x="191682" y="1268760"/>
          <a:ext cx="8784975" cy="5171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685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</a:rPr>
                        <a:t>Чек-лист анализа соответствия Программы обязательному минимуму содержания, заданному в ФОП ДО 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1.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Соотносим структуру Программы с Федеральной программой и ФГОС ДО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2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. Соотносим цель и задачи Программы с Федеральной программой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3.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Соотносим планируемые результаты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4.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Соотносим задачи и содержание  образовательной деятельности по образовательным областям и направлениям  воспитания Программы с  Федеральной программой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. Соотносим направленность программ коррекционно-развивающей работы (далее – КРР), обозначенных в Программе с перечнем целевых групп Федеральной программы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6.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Определяем совокупное соответствие разделов Программы обязательному минимуму содержания, заданному в Федеральной программе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7.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Формируем элементы вариативной части Программы из материалов, превышающих обязательный минимум содержания Федеральной программы.</a:t>
                      </a:r>
                    </a:p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200" b="1" u="sng" dirty="0" smtClean="0">
                          <a:solidFill>
                            <a:srgbClr val="002060"/>
                          </a:solidFill>
                        </a:rPr>
                        <a:t>Действие 8.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Проводим анализ инфраструктуры и методического обеспечения реализации Федеральной программы 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Методика заполнения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диагностической карты 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и анализа результатов соотнесения программного материала представлена в 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методических рекомендациях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к реализации 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Федеральной образовательной программы 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дошкольного образования.</a:t>
                      </a:r>
                    </a:p>
                    <a:p>
                      <a:pPr lvl="1"/>
                      <a:endParaRPr lang="ru-RU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При частичном соответствии или  несоответствии разделы Программы ДОО, относящиеся к обязательной части корректируются и дополняются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, так как обязательная (инвариантная) часть Программы должна соответствовать Федеральной программе и составлять не менее 60 процентов.</a:t>
                      </a:r>
                    </a:p>
                    <a:p>
                      <a:pPr lvl="1"/>
                      <a:endParaRPr lang="ru-RU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1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В каждом из разделов Программы ДОО программный материал может быть представлен значительно шире, чем в ФОП ДО и в тех формулировках, которые отражают  региональную специфику либо специфику конкретной ДОО.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Программный материал,  превышающий объем Федеральной  программы, может быть обозначен как  вариативная часть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 (часть, формируемую участниками образовательных отношений). </a:t>
                      </a:r>
                    </a:p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61" y="1484784"/>
            <a:ext cx="376113" cy="82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16" y="2852936"/>
            <a:ext cx="374343" cy="82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18" y="4581129"/>
            <a:ext cx="377691" cy="82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188640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072" y="69269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планированию и реализации образовательной деятельности ДОО в соответствии  с федеральной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программы дошкольного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образования: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1857"/>
            <a:ext cx="975504" cy="21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9932" y="1802140"/>
            <a:ext cx="4608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(ЧАСТЬ 2):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vk.com/doc732916052_669603830?hash=dItQ1vIFJXfmpz0taOPULalWHYHhS6EtLfIPeSJZs8o&amp;dl=GDDqL7lSGbnO88WlpMK5sfPLtMfZ2phLQKBVhgm1hRw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вопросы: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vk.com/doc732916052_669603865?hash=bkV5UFrUwKXhWoKN8jrXvQIqo2ArQlaUPp27em1saZ4&amp;dl=24ygIHYtZ8y1rO6ElasmJqIkNBGQusKXpTzwiJV3zCL</a:t>
            </a:r>
            <a:endParaRPr lang="en-US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3272" r="38246" b="12290"/>
          <a:stretch/>
        </p:blipFill>
        <p:spPr bwMode="auto">
          <a:xfrm>
            <a:off x="770689" y="2121806"/>
            <a:ext cx="290881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1892" y="6265555"/>
            <a:ext cx="8544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Подробнее по ссылке: </a:t>
            </a:r>
            <a:r>
              <a:rPr lang="en-US" sz="2200" b="1" dirty="0" smtClean="0">
                <a:hlinkClick r:id="rId7"/>
              </a:rPr>
              <a:t>https</a:t>
            </a:r>
            <a:r>
              <a:rPr lang="en-US" sz="2200" b="1" dirty="0">
                <a:hlinkClick r:id="rId7"/>
              </a:rPr>
              <a:t>://</a:t>
            </a:r>
            <a:r>
              <a:rPr lang="en-US" sz="2200" b="1" dirty="0" smtClean="0">
                <a:hlinkClick r:id="rId7"/>
              </a:rPr>
              <a:t>vk.com/wall-194497181_2642</a:t>
            </a:r>
            <a:endParaRPr lang="ru-RU" sz="2200" b="1" dirty="0" smtClean="0"/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69" y="4869160"/>
            <a:ext cx="4566465" cy="11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0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 по внедрению ФОП ДО в образовательную практику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698" y="2132856"/>
            <a:ext cx="8436685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структура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 дошкольного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ДОО</a:t>
            </a:r>
          </a:p>
          <a:p>
            <a:pPr marL="342900" indent="-342900" algn="just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Указываются не страницы, а </a:t>
            </a:r>
            <a:r>
              <a:rPr lang="ru-RU" sz="1600" b="1" u="sng" dirty="0">
                <a:solidFill>
                  <a:srgbClr val="002060"/>
                </a:solidFill>
              </a:rPr>
              <a:t>номера пунктов </a:t>
            </a:r>
            <a:r>
              <a:rPr lang="ru-RU" sz="1600" b="1" dirty="0">
                <a:solidFill>
                  <a:srgbClr val="002060"/>
                </a:solidFill>
              </a:rPr>
              <a:t>в тексте ФОП ДО, </a:t>
            </a:r>
            <a:r>
              <a:rPr lang="ru-RU" sz="1600" b="1" dirty="0" smtClean="0">
                <a:solidFill>
                  <a:srgbClr val="002060"/>
                </a:solidFill>
              </a:rPr>
              <a:t>размещенного на официальных ресурсах.</a:t>
            </a:r>
          </a:p>
          <a:p>
            <a:pPr marL="342900" indent="-342900" algn="just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П</a:t>
            </a:r>
            <a:r>
              <a:rPr lang="ru-RU" sz="1600" b="1" dirty="0" smtClean="0">
                <a:solidFill>
                  <a:srgbClr val="002060"/>
                </a:solidFill>
              </a:rPr>
              <a:t>равильное </a:t>
            </a:r>
            <a:r>
              <a:rPr lang="ru-RU" sz="1600" b="1" dirty="0">
                <a:solidFill>
                  <a:srgbClr val="002060"/>
                </a:solidFill>
              </a:rPr>
              <a:t>название основной программы </a:t>
            </a:r>
            <a:r>
              <a:rPr lang="ru-RU" sz="1600" b="1" dirty="0" smtClean="0">
                <a:solidFill>
                  <a:srgbClr val="002060"/>
                </a:solidFill>
              </a:rPr>
              <a:t>ДОО: «</a:t>
            </a:r>
            <a:r>
              <a:rPr lang="ru-RU" sz="1600" b="1" u="sng" dirty="0" smtClean="0">
                <a:solidFill>
                  <a:srgbClr val="002060"/>
                </a:solidFill>
              </a:rPr>
              <a:t>Образовательная программа дошкольного образования (и </a:t>
            </a:r>
            <a:r>
              <a:rPr lang="ru-RU" sz="1600" b="1" u="sng" dirty="0">
                <a:solidFill>
                  <a:srgbClr val="002060"/>
                </a:solidFill>
              </a:rPr>
              <a:t>далее название Вашей </a:t>
            </a:r>
            <a:r>
              <a:rPr lang="ru-RU" sz="1600" b="1" u="sng" dirty="0" smtClean="0">
                <a:solidFill>
                  <a:srgbClr val="002060"/>
                </a:solidFill>
              </a:rPr>
              <a:t>ДОО)».</a:t>
            </a:r>
          </a:p>
          <a:p>
            <a:pPr marL="342900" indent="-342900" algn="just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2060"/>
                </a:solidFill>
              </a:rPr>
              <a:t>Требования к структуре ОП ДОО содержатся во втором разделе ФГОС ДО</a:t>
            </a:r>
            <a:r>
              <a:rPr lang="ru-RU" sz="1600" b="1" u="sng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2060"/>
                </a:solidFill>
              </a:rPr>
              <a:t>Часть, формируемая участниками образовательных отношений, должна в </a:t>
            </a:r>
            <a:r>
              <a:rPr lang="ru-RU" sz="1600" b="1" u="sng" dirty="0" smtClean="0">
                <a:solidFill>
                  <a:srgbClr val="002060"/>
                </a:solidFill>
              </a:rPr>
              <a:t>обязательном порядке </a:t>
            </a:r>
            <a:r>
              <a:rPr lang="ru-RU" sz="1600" b="1" u="sng" dirty="0">
                <a:solidFill>
                  <a:srgbClr val="002060"/>
                </a:solidFill>
              </a:rPr>
              <a:t>присутствовать</a:t>
            </a:r>
            <a:r>
              <a:rPr lang="ru-RU" sz="1600" b="1" dirty="0">
                <a:solidFill>
                  <a:srgbClr val="002060"/>
                </a:solidFill>
              </a:rPr>
              <a:t> в основной образовательной программе Вашей организации</a:t>
            </a:r>
            <a:r>
              <a:rPr lang="ru-RU" sz="1600" b="1" dirty="0" smtClean="0">
                <a:solidFill>
                  <a:srgbClr val="002060"/>
                </a:solidFill>
              </a:rPr>
              <a:t>. Она</a:t>
            </a:r>
            <a:r>
              <a:rPr lang="ru-RU" sz="1600" b="1" dirty="0">
                <a:solidFill>
                  <a:srgbClr val="002060"/>
                </a:solidFill>
              </a:rPr>
              <a:t>, в том числе может состоять из парциальной программы только для </a:t>
            </a:r>
            <a:r>
              <a:rPr lang="ru-RU" sz="1600" b="1" dirty="0" smtClean="0">
                <a:solidFill>
                  <a:srgbClr val="002060"/>
                </a:solidFill>
              </a:rPr>
              <a:t>одной возрастной </a:t>
            </a:r>
            <a:r>
              <a:rPr lang="ru-RU" sz="1600" b="1" dirty="0">
                <a:solidFill>
                  <a:srgbClr val="002060"/>
                </a:solidFill>
              </a:rPr>
              <a:t>группы, либо двух и более для разных возрастных групп. Это </a:t>
            </a:r>
            <a:r>
              <a:rPr lang="ru-RU" sz="1600" b="1" dirty="0" smtClean="0">
                <a:solidFill>
                  <a:srgbClr val="002060"/>
                </a:solidFill>
              </a:rPr>
              <a:t>решение принимает </a:t>
            </a:r>
            <a:r>
              <a:rPr lang="ru-RU" sz="1600" b="1" dirty="0">
                <a:solidFill>
                  <a:srgbClr val="002060"/>
                </a:solidFill>
              </a:rPr>
              <a:t>сама образовательная организация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2060"/>
                </a:solidFill>
              </a:rPr>
              <a:t>Срок действия </a:t>
            </a:r>
            <a:r>
              <a:rPr lang="ru-RU" sz="1600" b="1" dirty="0">
                <a:solidFill>
                  <a:srgbClr val="002060"/>
                </a:solidFill>
              </a:rPr>
              <a:t>разработанной и утверждённой ДОО образовательной </a:t>
            </a:r>
            <a:r>
              <a:rPr lang="ru-RU" sz="1600" b="1" dirty="0" smtClean="0">
                <a:solidFill>
                  <a:srgbClr val="002060"/>
                </a:solidFill>
              </a:rPr>
              <a:t>программы нормативно </a:t>
            </a:r>
            <a:r>
              <a:rPr lang="ru-RU" sz="1600" b="1" dirty="0">
                <a:solidFill>
                  <a:srgbClr val="002060"/>
                </a:solidFill>
              </a:rPr>
              <a:t>на федеральном уровне </a:t>
            </a:r>
            <a:r>
              <a:rPr lang="ru-RU" sz="1600" b="1" u="sng" dirty="0">
                <a:solidFill>
                  <a:srgbClr val="002060"/>
                </a:solidFill>
              </a:rPr>
              <a:t>не определён</a:t>
            </a:r>
            <a:r>
              <a:rPr lang="ru-RU" sz="1600" b="1" dirty="0">
                <a:solidFill>
                  <a:srgbClr val="002060"/>
                </a:solidFill>
              </a:rPr>
              <a:t>. </a:t>
            </a:r>
            <a:r>
              <a:rPr lang="ru-RU" sz="1600" b="1" u="sng" dirty="0">
                <a:solidFill>
                  <a:srgbClr val="002060"/>
                </a:solidFill>
              </a:rPr>
              <a:t>ОП ДОО утверждается </a:t>
            </a:r>
            <a:r>
              <a:rPr lang="ru-RU" sz="1600" b="1" u="sng" dirty="0" smtClean="0">
                <a:solidFill>
                  <a:srgbClr val="002060"/>
                </a:solidFill>
              </a:rPr>
              <a:t>локальным актом </a:t>
            </a:r>
            <a:r>
              <a:rPr lang="ru-RU" sz="1600" b="1" u="sng" dirty="0">
                <a:solidFill>
                  <a:srgbClr val="002060"/>
                </a:solidFill>
              </a:rPr>
              <a:t>организации</a:t>
            </a:r>
            <a:r>
              <a:rPr lang="ru-RU" sz="1600" b="1" u="sng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792" y="1180041"/>
            <a:ext cx="3816424" cy="863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7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0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 по внедрению ФОП ДО в образовательную практику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33" y="980728"/>
            <a:ext cx="897636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Парциальные программы и вариативная часть (часть,</a:t>
            </a:r>
          </a:p>
          <a:p>
            <a:pPr algn="ctr">
              <a:spcAft>
                <a:spcPts val="700"/>
              </a:spcAft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формируемая участниками образовательных отношений)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 ДОО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Часть</a:t>
            </a:r>
            <a:r>
              <a:rPr lang="ru-RU" sz="1600" b="1" dirty="0">
                <a:solidFill>
                  <a:srgbClr val="002060"/>
                </a:solidFill>
              </a:rPr>
              <a:t>, формируемая </a:t>
            </a:r>
            <a:r>
              <a:rPr lang="ru-RU" sz="1600" b="1" dirty="0" smtClean="0">
                <a:solidFill>
                  <a:srgbClr val="002060"/>
                </a:solidFill>
              </a:rPr>
              <a:t>участниками образовательных </a:t>
            </a:r>
            <a:r>
              <a:rPr lang="ru-RU" sz="1600" b="1" dirty="0">
                <a:solidFill>
                  <a:srgbClr val="002060"/>
                </a:solidFill>
              </a:rPr>
              <a:t>отношений, которую также разрабатывает и </a:t>
            </a:r>
            <a:r>
              <a:rPr lang="ru-RU" sz="1600" b="1" dirty="0" smtClean="0">
                <a:solidFill>
                  <a:srgbClr val="002060"/>
                </a:solidFill>
              </a:rPr>
              <a:t>утверждает организация</a:t>
            </a:r>
            <a:r>
              <a:rPr lang="ru-RU" sz="1600" b="1" dirty="0">
                <a:solidFill>
                  <a:srgbClr val="002060"/>
                </a:solidFill>
              </a:rPr>
              <a:t>, может содержать не только выбранные организацией </a:t>
            </a:r>
            <a:r>
              <a:rPr lang="ru-RU" sz="1600" b="1" dirty="0" smtClean="0">
                <a:solidFill>
                  <a:srgbClr val="002060"/>
                </a:solidFill>
              </a:rPr>
              <a:t>парциальные программы </a:t>
            </a:r>
            <a:r>
              <a:rPr lang="ru-RU" sz="1600" b="1" u="sng" dirty="0">
                <a:solidFill>
                  <a:srgbClr val="002060"/>
                </a:solidFill>
              </a:rPr>
              <a:t>из числа парциальных и иных программ, но и/или создать их самостоятельно</a:t>
            </a:r>
            <a:r>
              <a:rPr lang="ru-RU" sz="1600" b="1" u="sng" dirty="0" smtClean="0">
                <a:solidFill>
                  <a:srgbClr val="002060"/>
                </a:solidFill>
              </a:rPr>
              <a:t>, </a:t>
            </a:r>
            <a:r>
              <a:rPr lang="ru-RU" sz="1600" b="1" dirty="0" smtClean="0">
                <a:solidFill>
                  <a:srgbClr val="002060"/>
                </a:solidFill>
              </a:rPr>
              <a:t>а </a:t>
            </a:r>
            <a:r>
              <a:rPr lang="ru-RU" sz="1600" b="1" dirty="0">
                <a:solidFill>
                  <a:srgbClr val="002060"/>
                </a:solidFill>
              </a:rPr>
              <a:t>также методики, формы организации образовательной работы (см. </a:t>
            </a:r>
            <a:r>
              <a:rPr lang="ru-RU" sz="1600" b="1" dirty="0" err="1">
                <a:solidFill>
                  <a:srgbClr val="002060"/>
                </a:solidFill>
              </a:rPr>
              <a:t>пп</a:t>
            </a:r>
            <a:r>
              <a:rPr lang="ru-RU" sz="1600" b="1" dirty="0">
                <a:solidFill>
                  <a:srgbClr val="002060"/>
                </a:solidFill>
              </a:rPr>
              <a:t>. 2.9, 2.11.2, </a:t>
            </a:r>
            <a:r>
              <a:rPr lang="ru-RU" sz="1600" b="1" dirty="0" smtClean="0">
                <a:solidFill>
                  <a:srgbClr val="002060"/>
                </a:solidFill>
              </a:rPr>
              <a:t>2.12 ФГОС </a:t>
            </a:r>
            <a:r>
              <a:rPr lang="ru-RU" sz="1600" b="1" dirty="0">
                <a:solidFill>
                  <a:srgbClr val="002060"/>
                </a:solidFill>
              </a:rPr>
              <a:t>ДО</a:t>
            </a:r>
            <a:r>
              <a:rPr lang="ru-RU" sz="1600" b="1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Согласно пункту 2.12 ФГОС ДО «Часть Программы, формируемая </a:t>
            </a:r>
            <a:r>
              <a:rPr lang="ru-RU" sz="1600" b="1" dirty="0" smtClean="0">
                <a:solidFill>
                  <a:srgbClr val="002060"/>
                </a:solidFill>
              </a:rPr>
              <a:t>участниками образовательных </a:t>
            </a:r>
            <a:r>
              <a:rPr lang="ru-RU" sz="1600" b="1" dirty="0">
                <a:solidFill>
                  <a:srgbClr val="002060"/>
                </a:solidFill>
              </a:rPr>
              <a:t>отношений, может быть представлена </a:t>
            </a:r>
            <a:r>
              <a:rPr lang="ru-RU" sz="1600" b="1" u="sng" dirty="0">
                <a:solidFill>
                  <a:srgbClr val="002060"/>
                </a:solidFill>
              </a:rPr>
              <a:t>в виде ссылок </a:t>
            </a:r>
            <a:r>
              <a:rPr lang="ru-RU" sz="1600" b="1" dirty="0" smtClean="0">
                <a:solidFill>
                  <a:srgbClr val="002060"/>
                </a:solidFill>
              </a:rPr>
              <a:t>на соответствующую </a:t>
            </a:r>
            <a:r>
              <a:rPr lang="ru-RU" sz="1600" b="1" dirty="0">
                <a:solidFill>
                  <a:srgbClr val="002060"/>
                </a:solidFill>
              </a:rPr>
              <a:t>методическую литературу, позволяющую ознакомиться </a:t>
            </a:r>
            <a:r>
              <a:rPr lang="ru-RU" sz="1600" b="1" dirty="0" smtClean="0">
                <a:solidFill>
                  <a:srgbClr val="002060"/>
                </a:solidFill>
              </a:rPr>
              <a:t>с содержанием </a:t>
            </a:r>
            <a:r>
              <a:rPr lang="ru-RU" sz="1600" b="1" dirty="0">
                <a:solidFill>
                  <a:srgbClr val="002060"/>
                </a:solidFill>
              </a:rPr>
              <a:t>выбранных участниками образовательных отношений </a:t>
            </a:r>
            <a:r>
              <a:rPr lang="ru-RU" sz="1600" b="1" dirty="0" smtClean="0">
                <a:solidFill>
                  <a:srgbClr val="002060"/>
                </a:solidFill>
              </a:rPr>
              <a:t>парциальных программ</a:t>
            </a:r>
            <a:r>
              <a:rPr lang="ru-RU" sz="1600" b="1" dirty="0">
                <a:solidFill>
                  <a:srgbClr val="002060"/>
                </a:solidFill>
              </a:rPr>
              <a:t>, методик, форм организации образовательной работы</a:t>
            </a:r>
            <a:r>
              <a:rPr lang="ru-RU" sz="1600" b="1" dirty="0" smtClean="0">
                <a:solidFill>
                  <a:srgbClr val="002060"/>
                </a:solidFill>
              </a:rPr>
              <a:t>».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 smtClean="0">
                <a:solidFill>
                  <a:srgbClr val="0070C0"/>
                </a:solidFill>
              </a:rPr>
              <a:t>Вопрос: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Может </a:t>
            </a:r>
            <a:r>
              <a:rPr lang="ru-RU" sz="1600" b="1" dirty="0">
                <a:solidFill>
                  <a:srgbClr val="002060"/>
                </a:solidFill>
              </a:rPr>
              <a:t>вариативная часть ОП ДОО включать содержание </a:t>
            </a:r>
            <a:r>
              <a:rPr lang="ru-RU" sz="1600" b="1" u="sng" dirty="0">
                <a:solidFill>
                  <a:srgbClr val="002060"/>
                </a:solidFill>
              </a:rPr>
              <a:t>только для </a:t>
            </a:r>
            <a:r>
              <a:rPr lang="ru-RU" sz="1600" b="1" dirty="0">
                <a:solidFill>
                  <a:srgbClr val="002060"/>
                </a:solidFill>
              </a:rPr>
              <a:t>детей </a:t>
            </a:r>
            <a:r>
              <a:rPr lang="ru-RU" sz="1600" b="1" dirty="0" smtClean="0">
                <a:solidFill>
                  <a:srgbClr val="002060"/>
                </a:solidFill>
              </a:rPr>
              <a:t>старшего дошкольного </a:t>
            </a:r>
            <a:r>
              <a:rPr lang="ru-RU" sz="1600" b="1" dirty="0">
                <a:solidFill>
                  <a:srgbClr val="002060"/>
                </a:solidFill>
              </a:rPr>
              <a:t>возраста</a:t>
            </a:r>
            <a:r>
              <a:rPr lang="ru-RU" sz="1600" b="1" dirty="0" smtClean="0">
                <a:solidFill>
                  <a:srgbClr val="002060"/>
                </a:solidFill>
              </a:rPr>
              <a:t>? </a:t>
            </a:r>
            <a:r>
              <a:rPr lang="ru-RU" sz="1600" b="1" u="sng" dirty="0" smtClean="0">
                <a:solidFill>
                  <a:srgbClr val="0070C0"/>
                </a:solidFill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</a:rPr>
              <a:t>Да</a:t>
            </a:r>
            <a:r>
              <a:rPr lang="ru-RU" sz="1600" b="1" dirty="0">
                <a:solidFill>
                  <a:srgbClr val="002060"/>
                </a:solidFill>
              </a:rPr>
              <a:t>, может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lvl="0" algn="ctr">
              <a:spcAft>
                <a:spcPts val="300"/>
              </a:spcAft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воспитания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ФОП ДО представлен </a:t>
            </a:r>
            <a:r>
              <a:rPr lang="ru-RU" sz="1600" b="1" u="sng" dirty="0">
                <a:solidFill>
                  <a:srgbClr val="002060"/>
                </a:solidFill>
              </a:rPr>
              <a:t>Примерный перечень основных государственных и народных праздников, памятных да</a:t>
            </a:r>
            <a:r>
              <a:rPr lang="ru-RU" sz="1600" b="1" dirty="0">
                <a:solidFill>
                  <a:srgbClr val="002060"/>
                </a:solidFill>
              </a:rPr>
              <a:t>т в календарном плане воспитательной работы в ДОО, а не обязательный, значит </a:t>
            </a:r>
            <a:r>
              <a:rPr lang="ru-RU" sz="1600" b="1" u="sng" dirty="0">
                <a:solidFill>
                  <a:srgbClr val="002060"/>
                </a:solidFill>
              </a:rPr>
              <a:t>можно что-то исключить или добавить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70C0"/>
                </a:solidFill>
              </a:rPr>
              <a:t>Вопрос:</a:t>
            </a:r>
            <a:r>
              <a:rPr lang="ru-RU" sz="1600" b="1" dirty="0">
                <a:solidFill>
                  <a:srgbClr val="002060"/>
                </a:solidFill>
              </a:rPr>
              <a:t> Нужно ли </a:t>
            </a:r>
            <a:r>
              <a:rPr lang="ru-RU" sz="1600" b="1" u="sng" dirty="0">
                <a:solidFill>
                  <a:srgbClr val="002060"/>
                </a:solidFill>
              </a:rPr>
              <a:t>в программе воспитания писать вариативную часть</a:t>
            </a:r>
            <a:r>
              <a:rPr lang="ru-RU" sz="1600" b="1" dirty="0">
                <a:solidFill>
                  <a:srgbClr val="002060"/>
                </a:solidFill>
              </a:rPr>
              <a:t>? </a:t>
            </a:r>
            <a:r>
              <a:rPr lang="ru-RU" sz="1600" b="1" u="sng" dirty="0">
                <a:solidFill>
                  <a:srgbClr val="0070C0"/>
                </a:solidFill>
              </a:rPr>
              <a:t>Ответ:  </a:t>
            </a:r>
            <a:r>
              <a:rPr lang="ru-RU" sz="1600" b="1" dirty="0">
                <a:solidFill>
                  <a:srgbClr val="002060"/>
                </a:solidFill>
              </a:rPr>
              <a:t>Да, надо. Вы конкретизируете федеральную рабочую программу воспитания, определяете то содержание, те формы, методы работы, которые будут проводиться именно в вашей организации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424936" cy="7920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№ 371 ФЗ от 24 сентября 2022 года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внесении изменений в Федеральный закон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u="heavy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000" b="1" u="heavy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образовании в Российской Федерации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статью 1 Федерального закона «Об обязательных требованиях в Российской Федерации»: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44624"/>
            <a:ext cx="7776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Нормативная база перехода на ФОП ДО на федеральном уровне: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85689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Статья 12. Образовательные программы</a:t>
            </a:r>
          </a:p>
          <a:p>
            <a:endParaRPr lang="ru-RU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AutoNum type="arabicPeriod" startAt="6"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программы дошкольного образования разрабатываются и утверждаются организацией, осуществляющей образовательную деятельность, в соответствии с федеральным государственным образовательным стандартом дошкольного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algn="just"/>
            <a:endParaRPr lang="ru-RU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000" lvl="1"/>
            <a:r>
              <a:rPr lang="ru-RU" b="1" strike="sngStrik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 учетом соответствующих примерных образовательных программ дошкольного </a:t>
            </a:r>
            <a:r>
              <a:rPr lang="ru-RU" b="1" strike="sngStrik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marL="342000" lvl="1"/>
            <a:endParaRPr lang="ru-RU" sz="800" b="1" strike="sngStrik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000" lvl="1" algn="just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соответствующей федеральной образовательной программой дошкольного образования. </a:t>
            </a:r>
          </a:p>
          <a:p>
            <a:pPr marL="342000" lvl="1" algn="just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федеральной программы дошкольного образования.</a:t>
            </a: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0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0"/>
            <a:ext cx="8424936" cy="9807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 по внедрению ФОП ДО в образовательную практику</a:t>
            </a: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889" y="1213221"/>
            <a:ext cx="84677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Обязательная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документация, </a:t>
            </a:r>
            <a:endParaRPr lang="ru-RU" sz="2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рабочие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программы,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планы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пр.</a:t>
            </a:r>
          </a:p>
          <a:p>
            <a:pPr algn="r"/>
            <a:endParaRPr lang="ru-RU" sz="8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2060"/>
                </a:solidFill>
              </a:rPr>
              <a:t>Рабочие программы </a:t>
            </a:r>
            <a:r>
              <a:rPr lang="ru-RU" sz="1600" b="1" u="sng" dirty="0" smtClean="0">
                <a:solidFill>
                  <a:srgbClr val="002060"/>
                </a:solidFill>
              </a:rPr>
              <a:t>воспитателей, специалистов, групп </a:t>
            </a:r>
            <a:r>
              <a:rPr lang="ru-RU" sz="1600" b="1" u="sng" dirty="0">
                <a:solidFill>
                  <a:srgbClr val="002060"/>
                </a:solidFill>
              </a:rPr>
              <a:t>не предусмотрены ФГОС ДО и ФОП ДО</a:t>
            </a:r>
            <a:r>
              <a:rPr lang="ru-RU" sz="1600" b="1" u="sng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В настоящее время </a:t>
            </a:r>
            <a:r>
              <a:rPr lang="ru-RU" sz="1600" b="1" dirty="0" err="1">
                <a:solidFill>
                  <a:srgbClr val="002060"/>
                </a:solidFill>
              </a:rPr>
              <a:t>Минпросвещения</a:t>
            </a:r>
            <a:r>
              <a:rPr lang="ru-RU" sz="1600" b="1" dirty="0">
                <a:solidFill>
                  <a:srgbClr val="002060"/>
                </a:solidFill>
              </a:rPr>
              <a:t> России, </a:t>
            </a:r>
            <a:r>
              <a:rPr lang="ru-RU" sz="1600" b="1" dirty="0" err="1">
                <a:solidFill>
                  <a:srgbClr val="002060"/>
                </a:solidFill>
              </a:rPr>
              <a:t>Минобрнауки</a:t>
            </a:r>
            <a:r>
              <a:rPr lang="ru-RU" sz="1600" b="1" dirty="0">
                <a:solidFill>
                  <a:srgbClr val="002060"/>
                </a:solidFill>
              </a:rPr>
              <a:t> России и </a:t>
            </a:r>
            <a:r>
              <a:rPr lang="ru-RU" sz="1600" b="1" dirty="0" err="1" smtClean="0">
                <a:solidFill>
                  <a:srgbClr val="002060"/>
                </a:solidFill>
              </a:rPr>
              <a:t>Рособрнадзором</a:t>
            </a:r>
            <a:r>
              <a:rPr lang="ru-RU" sz="1600" b="1" dirty="0" smtClean="0">
                <a:solidFill>
                  <a:srgbClr val="002060"/>
                </a:solidFill>
              </a:rPr>
              <a:t> решается </a:t>
            </a:r>
            <a:r>
              <a:rPr lang="ru-RU" sz="1600" b="1" dirty="0">
                <a:solidFill>
                  <a:srgbClr val="002060"/>
                </a:solidFill>
              </a:rPr>
              <a:t>задача по снижению бюрократической нагрузки, минимизации </a:t>
            </a:r>
            <a:r>
              <a:rPr lang="ru-RU" sz="1600" b="1" dirty="0" smtClean="0">
                <a:solidFill>
                  <a:srgbClr val="002060"/>
                </a:solidFill>
              </a:rPr>
              <a:t>документальной нагрузки </a:t>
            </a:r>
            <a:r>
              <a:rPr lang="ru-RU" sz="1600" b="1" dirty="0">
                <a:solidFill>
                  <a:srgbClr val="002060"/>
                </a:solidFill>
              </a:rPr>
              <a:t>на педагогов, в том числе, педагогов дошкольного образования. </a:t>
            </a:r>
            <a:r>
              <a:rPr lang="ru-RU" sz="1600" b="1" u="sng" dirty="0" smtClean="0">
                <a:solidFill>
                  <a:srgbClr val="0070C0"/>
                </a:solidFill>
              </a:rPr>
              <a:t>Перечень обязательных </a:t>
            </a:r>
            <a:r>
              <a:rPr lang="ru-RU" sz="1600" b="1" u="sng" dirty="0">
                <a:solidFill>
                  <a:srgbClr val="0070C0"/>
                </a:solidFill>
              </a:rPr>
              <a:t>документов для педагогов дошкольных образовательных организаций </a:t>
            </a:r>
            <a:r>
              <a:rPr lang="ru-RU" sz="1600" b="1" u="sng" dirty="0" smtClean="0">
                <a:solidFill>
                  <a:srgbClr val="0070C0"/>
                </a:solidFill>
              </a:rPr>
              <a:t>в настоящий </a:t>
            </a:r>
            <a:r>
              <a:rPr lang="ru-RU" sz="1600" b="1" u="sng" dirty="0">
                <a:solidFill>
                  <a:srgbClr val="0070C0"/>
                </a:solidFill>
              </a:rPr>
              <a:t>период определяется </a:t>
            </a:r>
            <a:r>
              <a:rPr lang="ru-RU" sz="1600" b="1" u="sng" dirty="0" err="1">
                <a:solidFill>
                  <a:srgbClr val="0070C0"/>
                </a:solidFill>
              </a:rPr>
              <a:t>Рособрнадзором</a:t>
            </a:r>
            <a:r>
              <a:rPr lang="ru-RU" sz="1600" b="1" u="sng" dirty="0">
                <a:solidFill>
                  <a:srgbClr val="0070C0"/>
                </a:solidFill>
              </a:rPr>
              <a:t>, и будет представлен в </a:t>
            </a:r>
            <a:r>
              <a:rPr lang="ru-RU" sz="1600" b="1" u="sng" dirty="0" smtClean="0">
                <a:solidFill>
                  <a:srgbClr val="0070C0"/>
                </a:solidFill>
              </a:rPr>
              <a:t>скором времени.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>
                <a:solidFill>
                  <a:srgbClr val="002060"/>
                </a:solidFill>
              </a:rPr>
              <a:t>Виды занятий и их количество образовательная организация может </a:t>
            </a:r>
            <a:r>
              <a:rPr lang="ru-RU" sz="1600" b="1" u="sng" dirty="0" smtClean="0">
                <a:solidFill>
                  <a:srgbClr val="002060"/>
                </a:solidFill>
              </a:rPr>
              <a:t>определить самостоятельно</a:t>
            </a:r>
            <a:r>
              <a:rPr lang="ru-RU" sz="1600" b="1" dirty="0">
                <a:solidFill>
                  <a:srgbClr val="002060"/>
                </a:solidFill>
              </a:rPr>
              <a:t>, руководствуясь продолжительностью общей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образовательной нагрузки </a:t>
            </a:r>
            <a:r>
              <a:rPr lang="ru-RU" sz="1600" b="1" dirty="0">
                <a:solidFill>
                  <a:srgbClr val="002060"/>
                </a:solidFill>
              </a:rPr>
              <a:t>и длительностью занятий для каждого возраста детей (п. 35.12 ФОП ДО </a:t>
            </a:r>
            <a:r>
              <a:rPr lang="ru-RU" sz="1600" b="1" dirty="0" smtClean="0">
                <a:solidFill>
                  <a:srgbClr val="002060"/>
                </a:solidFill>
              </a:rPr>
              <a:t>или </a:t>
            </a:r>
            <a:r>
              <a:rPr lang="ru-RU" sz="1600" b="1" dirty="0" err="1" smtClean="0">
                <a:solidFill>
                  <a:srgbClr val="002060"/>
                </a:solidFill>
              </a:rPr>
              <a:t>СанПин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1.2.3685-21 табл.6.6</a:t>
            </a:r>
            <a:r>
              <a:rPr lang="ru-RU" sz="1600" b="1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В ДОО не предусмотрен такой вид документации как «рабочая программа воспитателя</a:t>
            </a:r>
            <a:r>
              <a:rPr lang="ru-RU" sz="1600" b="1" dirty="0" smtClean="0">
                <a:solidFill>
                  <a:srgbClr val="002060"/>
                </a:solidFill>
              </a:rPr>
              <a:t>» или </a:t>
            </a:r>
            <a:r>
              <a:rPr lang="ru-RU" sz="1600" b="1" dirty="0">
                <a:solidFill>
                  <a:srgbClr val="002060"/>
                </a:solidFill>
              </a:rPr>
              <a:t>другого педагогического работника. В определении понятия «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образовательная программа</a:t>
            </a:r>
            <a:r>
              <a:rPr lang="ru-RU" sz="1600" b="1" dirty="0">
                <a:solidFill>
                  <a:srgbClr val="002060"/>
                </a:solidFill>
              </a:rPr>
              <a:t>» (пункт 9 статья 2 273-ФЗ) используется понятие «рабочие </a:t>
            </a:r>
            <a:r>
              <a:rPr lang="ru-RU" sz="1600" b="1" dirty="0" smtClean="0">
                <a:solidFill>
                  <a:srgbClr val="002060"/>
                </a:solidFill>
              </a:rPr>
              <a:t>программы предметов</a:t>
            </a:r>
            <a:r>
              <a:rPr lang="ru-RU" sz="1600" b="1" dirty="0">
                <a:solidFill>
                  <a:srgbClr val="002060"/>
                </a:solidFill>
              </a:rPr>
              <a:t>, курсов, дисциплин (модулей)», что не соотносится со </a:t>
            </a:r>
            <a:r>
              <a:rPr lang="ru-RU" sz="1600" b="1" dirty="0" smtClean="0">
                <a:solidFill>
                  <a:srgbClr val="002060"/>
                </a:solidFill>
              </a:rPr>
              <a:t>спецификой деятельности </a:t>
            </a:r>
            <a:r>
              <a:rPr lang="ru-RU" sz="1600" b="1" dirty="0">
                <a:solidFill>
                  <a:srgbClr val="002060"/>
                </a:solidFill>
              </a:rPr>
              <a:t>ДОО. </a:t>
            </a:r>
            <a:r>
              <a:rPr lang="ru-RU" sz="1600" b="1" u="sng" dirty="0">
                <a:solidFill>
                  <a:srgbClr val="0070C0"/>
                </a:solidFill>
              </a:rPr>
              <a:t>В настоящее время уточняется перечень </a:t>
            </a:r>
            <a:r>
              <a:rPr lang="ru-RU" sz="1600" b="1" u="sng" dirty="0" smtClean="0">
                <a:solidFill>
                  <a:srgbClr val="0070C0"/>
                </a:solidFill>
              </a:rPr>
              <a:t>обязательной документации </a:t>
            </a:r>
            <a:r>
              <a:rPr lang="ru-RU" sz="1600" b="1" u="sng" dirty="0">
                <a:solidFill>
                  <a:srgbClr val="0070C0"/>
                </a:solidFill>
              </a:rPr>
              <a:t>для педагогических работников ДОО.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9" y="3573016"/>
            <a:ext cx="4270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9" y="6029515"/>
            <a:ext cx="4270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" y="1052736"/>
            <a:ext cx="3251937" cy="8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0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 по внедрению ФОП ДО в образовательную практику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27" y="4348926"/>
            <a:ext cx="8784975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Положение о педагогической диагностике не является обязательным </a:t>
            </a:r>
            <a:r>
              <a:rPr lang="ru-RU" sz="1600" b="1" dirty="0" smtClean="0">
                <a:solidFill>
                  <a:srgbClr val="002060"/>
                </a:solidFill>
              </a:rPr>
              <a:t>нормативным документом</a:t>
            </a:r>
            <a:r>
              <a:rPr lang="ru-RU" sz="1600" b="1" dirty="0">
                <a:solidFill>
                  <a:srgbClr val="002060"/>
                </a:solidFill>
              </a:rPr>
              <a:t>. При необходимости, ДОО может разработать Положение и </a:t>
            </a:r>
            <a:r>
              <a:rPr lang="ru-RU" sz="1600" b="1" dirty="0" smtClean="0">
                <a:solidFill>
                  <a:srgbClr val="002060"/>
                </a:solidFill>
              </a:rPr>
              <a:t>утвердить его </a:t>
            </a:r>
            <a:r>
              <a:rPr lang="ru-RU" sz="1600" b="1" dirty="0">
                <a:solidFill>
                  <a:srgbClr val="002060"/>
                </a:solidFill>
              </a:rPr>
              <a:t>локальным актом. При его разработке можно учитывать основные подходы </a:t>
            </a:r>
            <a:r>
              <a:rPr lang="ru-RU" sz="1600" b="1" dirty="0" smtClean="0">
                <a:solidFill>
                  <a:srgbClr val="002060"/>
                </a:solidFill>
              </a:rPr>
              <a:t>к проведению </a:t>
            </a:r>
            <a:r>
              <a:rPr lang="ru-RU" sz="1600" b="1" dirty="0">
                <a:solidFill>
                  <a:srgbClr val="002060"/>
                </a:solidFill>
              </a:rPr>
              <a:t>педагогической диагностики, изложенные во ФГОС ДО (пункты 3.2.3, 4.5) </a:t>
            </a:r>
            <a:r>
              <a:rPr lang="ru-RU" sz="1600" b="1" dirty="0" smtClean="0">
                <a:solidFill>
                  <a:srgbClr val="002060"/>
                </a:solidFill>
              </a:rPr>
              <a:t>и ФОП </a:t>
            </a:r>
            <a:r>
              <a:rPr lang="ru-RU" sz="1600" b="1" dirty="0">
                <a:solidFill>
                  <a:srgbClr val="002060"/>
                </a:solidFill>
              </a:rPr>
              <a:t>ДО (</a:t>
            </a:r>
            <a:r>
              <a:rPr lang="ru-RU" sz="1600" b="1" dirty="0" smtClean="0">
                <a:solidFill>
                  <a:srgbClr val="002060"/>
                </a:solidFill>
              </a:rPr>
              <a:t>п. </a:t>
            </a:r>
            <a:r>
              <a:rPr lang="ru-RU" sz="1600" b="1" dirty="0">
                <a:solidFill>
                  <a:srgbClr val="002060"/>
                </a:solidFill>
              </a:rPr>
              <a:t>16</a:t>
            </a:r>
            <a:r>
              <a:rPr lang="ru-RU" sz="1600" b="1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u="sng" dirty="0" smtClean="0">
                <a:solidFill>
                  <a:srgbClr val="0070C0"/>
                </a:solidFill>
              </a:rPr>
              <a:t>Вопрос: </a:t>
            </a:r>
            <a:r>
              <a:rPr lang="ru-RU" sz="1600" b="1" dirty="0" smtClean="0">
                <a:solidFill>
                  <a:srgbClr val="002060"/>
                </a:solidFill>
              </a:rPr>
              <a:t>Можно </a:t>
            </a:r>
            <a:r>
              <a:rPr lang="ru-RU" sz="1600" b="1" dirty="0">
                <a:solidFill>
                  <a:srgbClr val="002060"/>
                </a:solidFill>
              </a:rPr>
              <a:t>ли в новой ФОП ДО использовать диагностику по программе От рождения </a:t>
            </a:r>
            <a:r>
              <a:rPr lang="ru-RU" sz="1600" b="1" dirty="0" smtClean="0">
                <a:solidFill>
                  <a:srgbClr val="002060"/>
                </a:solidFill>
              </a:rPr>
              <a:t>до школы? </a:t>
            </a:r>
            <a:r>
              <a:rPr lang="ru-RU" sz="1600" b="1" u="sng" dirty="0" smtClean="0">
                <a:solidFill>
                  <a:srgbClr val="0070C0"/>
                </a:solidFill>
              </a:rPr>
              <a:t>Ответ: </a:t>
            </a:r>
            <a:r>
              <a:rPr lang="ru-RU" sz="1600" b="1" dirty="0" smtClean="0">
                <a:solidFill>
                  <a:srgbClr val="002060"/>
                </a:solidFill>
              </a:rPr>
              <a:t>Можно</a:t>
            </a:r>
            <a:r>
              <a:rPr lang="ru-RU" sz="1600" b="1" dirty="0">
                <a:solidFill>
                  <a:srgbClr val="002060"/>
                </a:solidFill>
              </a:rPr>
              <a:t>, если она позволяет диагностировать планируемые результаты </a:t>
            </a:r>
            <a:r>
              <a:rPr lang="ru-RU" sz="1600" b="1" dirty="0" smtClean="0">
                <a:solidFill>
                  <a:srgbClr val="002060"/>
                </a:solidFill>
              </a:rPr>
              <a:t>и индивидуальные </a:t>
            </a:r>
            <a:r>
              <a:rPr lang="ru-RU" sz="1600" b="1" dirty="0">
                <a:solidFill>
                  <a:srgbClr val="002060"/>
                </a:solidFill>
              </a:rPr>
              <a:t>траектории развития обучающихся различных возрастных групп </a:t>
            </a:r>
            <a:r>
              <a:rPr lang="ru-RU" sz="1600" b="1" dirty="0" smtClean="0">
                <a:solidFill>
                  <a:srgbClr val="002060"/>
                </a:solidFill>
              </a:rPr>
              <a:t>по ФОП </a:t>
            </a:r>
            <a:r>
              <a:rPr lang="ru-RU" sz="1600" b="1" dirty="0">
                <a:solidFill>
                  <a:srgbClr val="002060"/>
                </a:solidFill>
              </a:rPr>
              <a:t>ДО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43" y="1128146"/>
            <a:ext cx="878497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 и методическое обеспечение</a:t>
            </a:r>
          </a:p>
          <a:p>
            <a:pPr lvl="7" algn="just"/>
            <a:r>
              <a:rPr lang="ru-RU" sz="1600" b="1" dirty="0">
                <a:solidFill>
                  <a:srgbClr val="002060"/>
                </a:solidFill>
              </a:rPr>
              <a:t>В соответствии с ч. 3 ст. 18 ФЗ «Об образовании в Российской Федерации» - </a:t>
            </a:r>
            <a:r>
              <a:rPr lang="ru-RU" sz="1600" b="1" u="sng" dirty="0">
                <a:solidFill>
                  <a:srgbClr val="002060"/>
                </a:solidFill>
              </a:rPr>
              <a:t>Учебные издания</a:t>
            </a:r>
            <a:r>
              <a:rPr lang="ru-RU" sz="1600" b="1" dirty="0">
                <a:solidFill>
                  <a:srgbClr val="002060"/>
                </a:solidFill>
              </a:rPr>
              <a:t>, используемые при реализации образовательных программ </a:t>
            </a:r>
            <a:r>
              <a:rPr lang="ru-RU" sz="1600" b="1" dirty="0" smtClean="0">
                <a:solidFill>
                  <a:srgbClr val="002060"/>
                </a:solidFill>
              </a:rPr>
              <a:t>дошкольного</a:t>
            </a:r>
          </a:p>
          <a:p>
            <a:pPr lvl="0" algn="just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образования, </a:t>
            </a:r>
            <a:r>
              <a:rPr lang="ru-RU" sz="1600" b="1" u="sng" dirty="0">
                <a:solidFill>
                  <a:srgbClr val="002060"/>
                </a:solidFill>
              </a:rPr>
              <a:t>определяются организацией</a:t>
            </a:r>
            <a:r>
              <a:rPr lang="ru-RU" sz="1600" b="1" dirty="0">
                <a:solidFill>
                  <a:srgbClr val="002060"/>
                </a:solidFill>
              </a:rPr>
              <a:t>, осуществляющей образовательную деятельность, </a:t>
            </a:r>
            <a:r>
              <a:rPr lang="ru-RU" sz="1600" b="1" u="sng" dirty="0">
                <a:solidFill>
                  <a:srgbClr val="002060"/>
                </a:solidFill>
              </a:rPr>
              <a:t>с учетом требований </a:t>
            </a:r>
            <a:r>
              <a:rPr lang="ru-RU" sz="1600" b="1" dirty="0">
                <a:solidFill>
                  <a:srgbClr val="002060"/>
                </a:solidFill>
              </a:rPr>
              <a:t>федеральных государственных образовательных стандартов, а также федеральных образовательных программ дошкольного образования и федеральных образовательных программ начального общего образования.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" y="1128146"/>
            <a:ext cx="35159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04" t="80521"/>
          <a:stretch/>
        </p:blipFill>
        <p:spPr bwMode="auto">
          <a:xfrm>
            <a:off x="3059832" y="3305921"/>
            <a:ext cx="4540217" cy="891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8" b="963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2519">
            <a:off x="861380" y="2939416"/>
            <a:ext cx="2029143" cy="157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0"/>
            <a:ext cx="8772298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типовые вопросы по внедрению ФОП ДО в образовательную практику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80728"/>
            <a:ext cx="8784976" cy="578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адаптированная образовательная программа</a:t>
            </a:r>
          </a:p>
          <a:p>
            <a:pPr algn="ctr">
              <a:spcAft>
                <a:spcPts val="700"/>
              </a:spcAft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дошкольного образования (ФАОП ДО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 smtClean="0">
                <a:solidFill>
                  <a:srgbClr val="0070C0"/>
                </a:solidFill>
              </a:rPr>
              <a:t>Вопрос</a:t>
            </a:r>
            <a:r>
              <a:rPr lang="ru-RU" sz="1600" b="1" dirty="0" smtClean="0">
                <a:solidFill>
                  <a:srgbClr val="0070C0"/>
                </a:solidFill>
              </a:rPr>
              <a:t>:</a:t>
            </a:r>
            <a:r>
              <a:rPr lang="ru-RU" sz="1600" b="1" dirty="0" smtClean="0">
                <a:solidFill>
                  <a:srgbClr val="002060"/>
                </a:solidFill>
              </a:rPr>
              <a:t> Если </a:t>
            </a:r>
            <a:r>
              <a:rPr lang="ru-RU" sz="1600" b="1" dirty="0">
                <a:solidFill>
                  <a:srgbClr val="002060"/>
                </a:solidFill>
              </a:rPr>
              <a:t>в детском саду комбинированного типа есть группа </a:t>
            </a:r>
            <a:r>
              <a:rPr lang="ru-RU" sz="1600" b="1" dirty="0" smtClean="0">
                <a:solidFill>
                  <a:srgbClr val="002060"/>
                </a:solidFill>
              </a:rPr>
              <a:t>с речевыми </a:t>
            </a:r>
            <a:r>
              <a:rPr lang="ru-RU" sz="1600" b="1" dirty="0">
                <a:solidFill>
                  <a:srgbClr val="002060"/>
                </a:solidFill>
              </a:rPr>
              <a:t>нарушениями (</a:t>
            </a:r>
            <a:r>
              <a:rPr lang="ru-RU" sz="1600" b="1" dirty="0" err="1">
                <a:solidFill>
                  <a:srgbClr val="002060"/>
                </a:solidFill>
              </a:rPr>
              <a:t>логопункт</a:t>
            </a:r>
            <a:r>
              <a:rPr lang="ru-RU" sz="1600" b="1" dirty="0">
                <a:solidFill>
                  <a:srgbClr val="002060"/>
                </a:solidFill>
              </a:rPr>
              <a:t>) в таком случае пишется рабочая программа </a:t>
            </a:r>
            <a:r>
              <a:rPr lang="ru-RU" sz="1600" b="1" dirty="0" smtClean="0">
                <a:solidFill>
                  <a:srgbClr val="002060"/>
                </a:solidFill>
              </a:rPr>
              <a:t>логопеда с </a:t>
            </a:r>
            <a:r>
              <a:rPr lang="ru-RU" sz="1600" b="1" dirty="0">
                <a:solidFill>
                  <a:srgbClr val="002060"/>
                </a:solidFill>
              </a:rPr>
              <a:t>ссылкой на ФОП ДО (коррекционная работа) или необходимо писать АОП</a:t>
            </a:r>
            <a:r>
              <a:rPr lang="ru-RU" sz="1600" b="1" dirty="0" smtClean="0">
                <a:solidFill>
                  <a:srgbClr val="002060"/>
                </a:solidFill>
              </a:rPr>
              <a:t>? </a:t>
            </a:r>
            <a:r>
              <a:rPr lang="ru-RU" sz="1600" b="1" u="sng" dirty="0" smtClean="0">
                <a:solidFill>
                  <a:srgbClr val="0070C0"/>
                </a:solidFill>
              </a:rPr>
              <a:t>Ответ</a:t>
            </a:r>
            <a:r>
              <a:rPr lang="ru-RU" sz="1600" b="1" dirty="0" smtClean="0">
                <a:solidFill>
                  <a:srgbClr val="0070C0"/>
                </a:solidFill>
              </a:rPr>
              <a:t>: </a:t>
            </a:r>
            <a:r>
              <a:rPr lang="ru-RU" sz="1600" b="1" u="sng" dirty="0" smtClean="0">
                <a:solidFill>
                  <a:srgbClr val="002060"/>
                </a:solidFill>
              </a:rPr>
              <a:t>Если </a:t>
            </a:r>
            <a:r>
              <a:rPr lang="ru-RU" sz="1600" b="1" u="sng" dirty="0">
                <a:solidFill>
                  <a:srgbClr val="002060"/>
                </a:solidFill>
              </a:rPr>
              <a:t>в ДОО есть дети с подтверждённым ОВЗ в речевом развитии, то необходима АОП</a:t>
            </a:r>
            <a:r>
              <a:rPr lang="ru-RU" sz="1600" b="1" u="sng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 smtClean="0">
                <a:solidFill>
                  <a:srgbClr val="0070C0"/>
                </a:solidFill>
              </a:rPr>
              <a:t>Вопрос:</a:t>
            </a:r>
            <a:r>
              <a:rPr lang="ru-RU" sz="1600" b="1" dirty="0" smtClean="0">
                <a:solidFill>
                  <a:srgbClr val="002060"/>
                </a:solidFill>
              </a:rPr>
              <a:t> В </a:t>
            </a:r>
            <a:r>
              <a:rPr lang="ru-RU" sz="1600" b="1" dirty="0">
                <a:solidFill>
                  <a:srgbClr val="002060"/>
                </a:solidFill>
              </a:rPr>
              <a:t>группах комбинированной направленности АОП пишется на весь детский сад </a:t>
            </a:r>
            <a:r>
              <a:rPr lang="ru-RU" sz="1600" b="1" dirty="0" smtClean="0">
                <a:solidFill>
                  <a:srgbClr val="002060"/>
                </a:solidFill>
              </a:rPr>
              <a:t>или индивидуально </a:t>
            </a:r>
            <a:r>
              <a:rPr lang="ru-RU" sz="1600" b="1" dirty="0">
                <a:solidFill>
                  <a:srgbClr val="002060"/>
                </a:solidFill>
              </a:rPr>
              <a:t>на каждого ребенка</a:t>
            </a:r>
            <a:r>
              <a:rPr lang="ru-RU" sz="1600" b="1" dirty="0" smtClean="0">
                <a:solidFill>
                  <a:srgbClr val="002060"/>
                </a:solidFill>
              </a:rPr>
              <a:t>? </a:t>
            </a:r>
            <a:r>
              <a:rPr lang="ru-RU" sz="1600" b="1" u="sng" dirty="0" smtClean="0">
                <a:solidFill>
                  <a:srgbClr val="0070C0"/>
                </a:solidFill>
              </a:rPr>
              <a:t>Ответ</a:t>
            </a:r>
            <a:r>
              <a:rPr lang="ru-RU" sz="1600" b="1" dirty="0" smtClean="0">
                <a:solidFill>
                  <a:srgbClr val="0070C0"/>
                </a:solidFill>
              </a:rPr>
              <a:t>: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</a:rPr>
              <a:t>АОП </a:t>
            </a:r>
            <a:r>
              <a:rPr lang="ru-RU" sz="1600" b="1" u="sng" dirty="0">
                <a:solidFill>
                  <a:srgbClr val="002060"/>
                </a:solidFill>
              </a:rPr>
              <a:t>пишется на категорию детей, на каждого ребенка она </a:t>
            </a:r>
            <a:r>
              <a:rPr lang="ru-RU" sz="1600" b="1" u="sng" dirty="0" smtClean="0">
                <a:solidFill>
                  <a:srgbClr val="002060"/>
                </a:solidFill>
              </a:rPr>
              <a:t>может индивидуализироваться.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Коррекционно-развивающая </a:t>
            </a:r>
            <a:r>
              <a:rPr lang="ru-RU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b="1" u="sng" dirty="0" smtClean="0">
                <a:solidFill>
                  <a:srgbClr val="0070C0"/>
                </a:solidFill>
              </a:rPr>
              <a:t>Вопрос</a:t>
            </a:r>
            <a:r>
              <a:rPr lang="ru-RU" sz="1600" b="1" dirty="0" smtClean="0">
                <a:solidFill>
                  <a:srgbClr val="0070C0"/>
                </a:solidFill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коррекционном разделе образовательной программы должно быть содержание </a:t>
            </a:r>
            <a:r>
              <a:rPr lang="ru-RU" sz="1600" b="1" dirty="0" smtClean="0">
                <a:solidFill>
                  <a:srgbClr val="002060"/>
                </a:solidFill>
              </a:rPr>
              <a:t>по коррекционной </a:t>
            </a:r>
            <a:r>
              <a:rPr lang="ru-RU" sz="1600" b="1" dirty="0">
                <a:solidFill>
                  <a:srgbClr val="002060"/>
                </a:solidFill>
              </a:rPr>
              <a:t>работе с </a:t>
            </a:r>
            <a:r>
              <a:rPr lang="ru-RU" sz="1600" b="1" dirty="0" err="1">
                <a:solidFill>
                  <a:srgbClr val="002060"/>
                </a:solidFill>
              </a:rPr>
              <a:t>нормотипичными</a:t>
            </a:r>
            <a:r>
              <a:rPr lang="ru-RU" sz="1600" b="1" dirty="0">
                <a:solidFill>
                  <a:srgbClr val="002060"/>
                </a:solidFill>
              </a:rPr>
              <a:t> детьми? Или со всеми группами детей, </a:t>
            </a:r>
            <a:r>
              <a:rPr lang="ru-RU" sz="1600" b="1" dirty="0" smtClean="0">
                <a:solidFill>
                  <a:srgbClr val="002060"/>
                </a:solidFill>
              </a:rPr>
              <a:t>включая детей </a:t>
            </a:r>
            <a:r>
              <a:rPr lang="ru-RU" sz="1600" b="1" dirty="0">
                <a:solidFill>
                  <a:srgbClr val="002060"/>
                </a:solidFill>
              </a:rPr>
              <a:t>с ОВЗ</a:t>
            </a:r>
            <a:r>
              <a:rPr lang="ru-RU" sz="1600" b="1" dirty="0" smtClean="0">
                <a:solidFill>
                  <a:srgbClr val="002060"/>
                </a:solidFill>
              </a:rPr>
              <a:t>? </a:t>
            </a:r>
            <a:r>
              <a:rPr lang="ru-RU" sz="1600" b="1" u="sng" dirty="0" smtClean="0">
                <a:solidFill>
                  <a:srgbClr val="0070C0"/>
                </a:solidFill>
              </a:rPr>
              <a:t>Ответ:</a:t>
            </a:r>
            <a:r>
              <a:rPr lang="ru-RU" sz="1600" b="1" dirty="0" smtClean="0">
                <a:solidFill>
                  <a:srgbClr val="002060"/>
                </a:solidFill>
              </a:rPr>
              <a:t> В </a:t>
            </a:r>
            <a:r>
              <a:rPr lang="ru-RU" sz="1600" b="1" dirty="0">
                <a:solidFill>
                  <a:srgbClr val="002060"/>
                </a:solidFill>
              </a:rPr>
              <a:t>разделе коррекционно-развивающей работы Образовательной программы </a:t>
            </a:r>
            <a:r>
              <a:rPr lang="ru-RU" sz="1600" b="1" dirty="0" smtClean="0">
                <a:solidFill>
                  <a:srgbClr val="002060"/>
                </a:solidFill>
              </a:rPr>
              <a:t>Вашей организации </a:t>
            </a:r>
            <a:r>
              <a:rPr lang="ru-RU" sz="1600" b="1" dirty="0">
                <a:solidFill>
                  <a:srgbClr val="002060"/>
                </a:solidFill>
              </a:rPr>
              <a:t>могут быть включены цели и содержание КРР </a:t>
            </a:r>
            <a:r>
              <a:rPr lang="ru-RU" sz="1600" b="1" u="sng" dirty="0">
                <a:solidFill>
                  <a:srgbClr val="002060"/>
                </a:solidFill>
              </a:rPr>
              <a:t>для всех обозначенных в </a:t>
            </a:r>
            <a:r>
              <a:rPr lang="ru-RU" sz="1600" b="1" u="sng" dirty="0" smtClean="0">
                <a:solidFill>
                  <a:srgbClr val="002060"/>
                </a:solidFill>
              </a:rPr>
              <a:t>ФОП ДО </a:t>
            </a:r>
            <a:r>
              <a:rPr lang="ru-RU" sz="1600" b="1" u="sng" dirty="0">
                <a:solidFill>
                  <a:srgbClr val="002060"/>
                </a:solidFill>
              </a:rPr>
              <a:t>целевых групп обучающихся, в том числе и для </a:t>
            </a:r>
            <a:r>
              <a:rPr lang="ru-RU" sz="1600" b="1" u="sng" dirty="0" err="1">
                <a:solidFill>
                  <a:srgbClr val="002060"/>
                </a:solidFill>
              </a:rPr>
              <a:t>нормотипичных</a:t>
            </a:r>
            <a:r>
              <a:rPr lang="ru-RU" sz="1600" b="1" u="sng" dirty="0">
                <a:solidFill>
                  <a:srgbClr val="002060"/>
                </a:solidFill>
              </a:rPr>
              <a:t> воспитанников. </a:t>
            </a:r>
            <a:r>
              <a:rPr lang="ru-RU" sz="1600" b="1" dirty="0" smtClean="0">
                <a:solidFill>
                  <a:srgbClr val="002060"/>
                </a:solidFill>
              </a:rPr>
              <a:t>При этом</a:t>
            </a:r>
            <a:r>
              <a:rPr lang="ru-RU" sz="1600" b="1" dirty="0">
                <a:solidFill>
                  <a:srgbClr val="002060"/>
                </a:solidFill>
              </a:rPr>
              <a:t>, коррекционно-развивающие программы должны быть представлены в </a:t>
            </a:r>
            <a:r>
              <a:rPr lang="ru-RU" sz="1600" b="1" dirty="0" smtClean="0">
                <a:solidFill>
                  <a:srgbClr val="002060"/>
                </a:solidFill>
              </a:rPr>
              <a:t>Организации только </a:t>
            </a:r>
            <a:r>
              <a:rPr lang="ru-RU" sz="1600" b="1" dirty="0">
                <a:solidFill>
                  <a:srgbClr val="002060"/>
                </a:solidFill>
              </a:rPr>
              <a:t>для тех целевых групп, к</a:t>
            </a:r>
            <a:r>
              <a:rPr lang="ru-RU" sz="1600" b="1" u="sng" dirty="0">
                <a:solidFill>
                  <a:srgbClr val="002060"/>
                </a:solidFill>
              </a:rPr>
              <a:t>оторые в настоящее время отражены в </a:t>
            </a:r>
            <a:r>
              <a:rPr lang="ru-RU" sz="1600" b="1" u="sng" dirty="0" smtClean="0">
                <a:solidFill>
                  <a:srgbClr val="002060"/>
                </a:solidFill>
              </a:rPr>
              <a:t>контингенте</a:t>
            </a:r>
            <a:r>
              <a:rPr lang="ru-RU" sz="1600" b="1" dirty="0" smtClean="0">
                <a:solidFill>
                  <a:srgbClr val="002060"/>
                </a:solidFill>
              </a:rPr>
              <a:t> (</a:t>
            </a:r>
            <a:r>
              <a:rPr lang="ru-RU" sz="1600" b="1" dirty="0">
                <a:solidFill>
                  <a:srgbClr val="002060"/>
                </a:solidFill>
              </a:rPr>
              <a:t>отнесенность ребенка к группам ЧБД, ОВЗ и инвалидностью должны </a:t>
            </a:r>
            <a:r>
              <a:rPr lang="ru-RU" sz="1600" b="1" dirty="0" smtClean="0">
                <a:solidFill>
                  <a:srgbClr val="002060"/>
                </a:solidFill>
              </a:rPr>
              <a:t>быть подтверждены </a:t>
            </a:r>
            <a:r>
              <a:rPr lang="ru-RU" sz="1600" b="1" dirty="0">
                <a:solidFill>
                  <a:srgbClr val="002060"/>
                </a:solidFill>
              </a:rPr>
              <a:t>документально). Данные программы необязательно должны </a:t>
            </a:r>
            <a:r>
              <a:rPr lang="ru-RU" sz="1600" b="1" dirty="0" smtClean="0">
                <a:solidFill>
                  <a:srgbClr val="002060"/>
                </a:solidFill>
              </a:rPr>
              <a:t>быть разработаны </a:t>
            </a:r>
            <a:r>
              <a:rPr lang="ru-RU" sz="1600" b="1" dirty="0">
                <a:solidFill>
                  <a:srgbClr val="002060"/>
                </a:solidFill>
              </a:rPr>
              <a:t>самой Организацией.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81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13149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938" y="529516"/>
            <a:ext cx="405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3272" r="38246" b="12290"/>
          <a:stretch/>
        </p:blipFill>
        <p:spPr bwMode="auto">
          <a:xfrm>
            <a:off x="658566" y="1422068"/>
            <a:ext cx="290881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10697" r="17407" b="8404"/>
          <a:stretch/>
        </p:blipFill>
        <p:spPr bwMode="auto">
          <a:xfrm>
            <a:off x="4550579" y="574622"/>
            <a:ext cx="4292770" cy="606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13149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0056" y="495629"/>
            <a:ext cx="570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3272" r="38246" b="12290"/>
          <a:stretch/>
        </p:blipFill>
        <p:spPr bwMode="auto">
          <a:xfrm>
            <a:off x="395536" y="149688"/>
            <a:ext cx="1584176" cy="227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16281" r="9697" b="33271"/>
          <a:stretch/>
        </p:blipFill>
        <p:spPr bwMode="auto">
          <a:xfrm>
            <a:off x="2949717" y="874055"/>
            <a:ext cx="6037744" cy="385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17051" r="9770" b="31755"/>
          <a:stretch/>
        </p:blipFill>
        <p:spPr bwMode="auto">
          <a:xfrm>
            <a:off x="107504" y="2564904"/>
            <a:ext cx="4782157" cy="309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8" t="16777" r="10041" b="44673"/>
          <a:stretch/>
        </p:blipFill>
        <p:spPr bwMode="auto">
          <a:xfrm>
            <a:off x="611560" y="4592645"/>
            <a:ext cx="4338228" cy="214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49788" y="4766794"/>
            <a:ext cx="42185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Раздел 1. Содержание образовательной деятельности в ДОО.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2. Как </a:t>
            </a:r>
            <a:r>
              <a:rPr lang="ru-RU" sz="1600" b="1" dirty="0">
                <a:solidFill>
                  <a:srgbClr val="002060"/>
                </a:solidFill>
              </a:rPr>
              <a:t>усложняется содержание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образовательной </a:t>
            </a:r>
            <a:r>
              <a:rPr lang="ru-RU" sz="1600" b="1" dirty="0">
                <a:solidFill>
                  <a:srgbClr val="002060"/>
                </a:solidFill>
              </a:rPr>
              <a:t>деятельности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 образовательным областям в зависимости от возраста </a:t>
            </a:r>
            <a:r>
              <a:rPr lang="ru-RU" sz="1600" b="1" dirty="0" smtClean="0">
                <a:solidFill>
                  <a:srgbClr val="002060"/>
                </a:solidFill>
              </a:rPr>
              <a:t>обучающихся?</a:t>
            </a:r>
          </a:p>
          <a:p>
            <a:endParaRPr lang="ru-RU" sz="8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См. приложение 1. Таблицы 1-5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13149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0056" y="495629"/>
            <a:ext cx="570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3272" r="38246" b="12290"/>
          <a:stretch/>
        </p:blipFill>
        <p:spPr bwMode="auto">
          <a:xfrm>
            <a:off x="298276" y="495629"/>
            <a:ext cx="1584176" cy="227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3728" y="869703"/>
            <a:ext cx="69127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Раздел 3. Педагогическая диагностика в ДОО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12</a:t>
            </a:r>
            <a:r>
              <a:rPr lang="ru-RU" sz="1600" b="1" dirty="0">
                <a:solidFill>
                  <a:srgbClr val="002060"/>
                </a:solidFill>
              </a:rPr>
              <a:t>. В чем состоит специфика педагогической диагностики в ДОО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13. Какова периодичность проведения педагогической диагностики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15. Почему наблюдение является ведущим методом педагогической диагностики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16. Как организуется наблюдение и фиксируются его результаты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17. Какие готовые карты развития детей можно использовать при проведении педагогической диагностики?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19. В чем состоят особенности диагностической беседы?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21. Какие пособия можно использовать для проведения диагностики индивидуального развития детей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23. Может ли педагог проводить психологическую диагностику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5167" y="4058494"/>
            <a:ext cx="8748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Раздел 4. Планирование образовательной деятельности в ДОО.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Дано определение планирования, его задачи, виды и формы планов.</a:t>
            </a:r>
          </a:p>
          <a:p>
            <a:r>
              <a:rPr lang="ru-RU" sz="1600" b="1" i="1" dirty="0">
                <a:solidFill>
                  <a:srgbClr val="7030A0"/>
                </a:solidFill>
              </a:rPr>
              <a:t>В настоящее время </a:t>
            </a:r>
            <a:r>
              <a:rPr lang="ru-RU" sz="1600" b="1" i="1" dirty="0" err="1">
                <a:solidFill>
                  <a:srgbClr val="7030A0"/>
                </a:solidFill>
              </a:rPr>
              <a:t>Минпросвещения</a:t>
            </a:r>
            <a:r>
              <a:rPr lang="ru-RU" sz="1600" b="1" i="1" dirty="0">
                <a:solidFill>
                  <a:srgbClr val="7030A0"/>
                </a:solidFill>
              </a:rPr>
              <a:t> России, </a:t>
            </a:r>
            <a:r>
              <a:rPr lang="ru-RU" sz="1600" b="1" i="1" dirty="0" err="1">
                <a:solidFill>
                  <a:srgbClr val="7030A0"/>
                </a:solidFill>
              </a:rPr>
              <a:t>Минобрнауки</a:t>
            </a:r>
            <a:r>
              <a:rPr lang="ru-RU" sz="1600" b="1" i="1" dirty="0">
                <a:solidFill>
                  <a:srgbClr val="7030A0"/>
                </a:solidFill>
              </a:rPr>
              <a:t> </a:t>
            </a:r>
            <a:r>
              <a:rPr lang="ru-RU" sz="1600" b="1" i="1" dirty="0" smtClean="0">
                <a:solidFill>
                  <a:srgbClr val="7030A0"/>
                </a:solidFill>
              </a:rPr>
              <a:t>России </a:t>
            </a:r>
            <a:r>
              <a:rPr lang="ru-RU" sz="1600" b="1" i="1" dirty="0">
                <a:solidFill>
                  <a:srgbClr val="7030A0"/>
                </a:solidFill>
              </a:rPr>
              <a:t>и </a:t>
            </a:r>
            <a:r>
              <a:rPr lang="ru-RU" sz="1600" b="1" i="1" dirty="0" smtClean="0">
                <a:solidFill>
                  <a:srgbClr val="7030A0"/>
                </a:solidFill>
              </a:rPr>
              <a:t> </a:t>
            </a:r>
            <a:r>
              <a:rPr lang="ru-RU" sz="1600" b="1" i="1" dirty="0" err="1" smtClean="0">
                <a:solidFill>
                  <a:srgbClr val="7030A0"/>
                </a:solidFill>
              </a:rPr>
              <a:t>Рособрнадзором</a:t>
            </a:r>
            <a:r>
              <a:rPr lang="ru-RU" sz="1600" b="1" i="1" dirty="0" smtClean="0">
                <a:solidFill>
                  <a:srgbClr val="7030A0"/>
                </a:solidFill>
              </a:rPr>
              <a:t> </a:t>
            </a:r>
            <a:r>
              <a:rPr lang="ru-RU" sz="1600" b="1" i="1" dirty="0">
                <a:solidFill>
                  <a:srgbClr val="7030A0"/>
                </a:solidFill>
              </a:rPr>
              <a:t>решается задача </a:t>
            </a:r>
            <a:r>
              <a:rPr lang="ru-RU" sz="1600" b="1" i="1" dirty="0" smtClean="0">
                <a:solidFill>
                  <a:srgbClr val="7030A0"/>
                </a:solidFill>
              </a:rPr>
              <a:t>по снижению </a:t>
            </a:r>
            <a:r>
              <a:rPr lang="ru-RU" sz="1600" b="1" i="1" dirty="0">
                <a:solidFill>
                  <a:srgbClr val="7030A0"/>
                </a:solidFill>
              </a:rPr>
              <a:t>бюрократической нагрузки, минимизации документальной нагрузки на педагогов, в том числе</a:t>
            </a:r>
            <a:r>
              <a:rPr lang="ru-RU" sz="1600" b="1" i="1" dirty="0" smtClean="0">
                <a:solidFill>
                  <a:srgbClr val="7030A0"/>
                </a:solidFill>
              </a:rPr>
              <a:t>, педагогов </a:t>
            </a:r>
            <a:r>
              <a:rPr lang="ru-RU" sz="1600" b="1" i="1" dirty="0">
                <a:solidFill>
                  <a:srgbClr val="7030A0"/>
                </a:solidFill>
              </a:rPr>
              <a:t>дошкольного образования. Перечень обязательных документов и их макеты для </a:t>
            </a:r>
            <a:r>
              <a:rPr lang="ru-RU" sz="1600" b="1" i="1" dirty="0" smtClean="0">
                <a:solidFill>
                  <a:srgbClr val="7030A0"/>
                </a:solidFill>
              </a:rPr>
              <a:t>педагогов дошкольных образовательных </a:t>
            </a:r>
            <a:r>
              <a:rPr lang="ru-RU" sz="1600" b="1" i="1" dirty="0">
                <a:solidFill>
                  <a:srgbClr val="7030A0"/>
                </a:solidFill>
              </a:rPr>
              <a:t>организаций будет представлен в скором времени.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До </a:t>
            </a:r>
            <a:r>
              <a:rPr lang="ru-RU" sz="1600" i="1" dirty="0">
                <a:solidFill>
                  <a:srgbClr val="002060"/>
                </a:solidFill>
              </a:rPr>
              <a:t>утверждения перечня </a:t>
            </a:r>
            <a:r>
              <a:rPr lang="ru-RU" sz="1600" i="1" dirty="0" smtClean="0">
                <a:solidFill>
                  <a:srgbClr val="002060"/>
                </a:solidFill>
              </a:rPr>
              <a:t>документации, </a:t>
            </a:r>
            <a:r>
              <a:rPr lang="ru-RU" sz="1600" i="1" dirty="0">
                <a:solidFill>
                  <a:srgbClr val="002060"/>
                </a:solidFill>
              </a:rPr>
              <a:t>в том числе определяющей </a:t>
            </a:r>
            <a:r>
              <a:rPr lang="ru-RU" sz="1600" i="1" dirty="0" smtClean="0">
                <a:solidFill>
                  <a:srgbClr val="002060"/>
                </a:solidFill>
              </a:rPr>
              <a:t> перспективную </a:t>
            </a:r>
            <a:r>
              <a:rPr lang="ru-RU" sz="1600" i="1" dirty="0">
                <a:solidFill>
                  <a:srgbClr val="002060"/>
                </a:solidFill>
              </a:rPr>
              <a:t>и текущую деятельность педагога ДО (воспитателя) </a:t>
            </a:r>
            <a:r>
              <a:rPr lang="ru-RU" sz="1600" i="1" dirty="0" smtClean="0">
                <a:solidFill>
                  <a:srgbClr val="002060"/>
                </a:solidFill>
              </a:rPr>
              <a:t>можно использовать </a:t>
            </a:r>
            <a:r>
              <a:rPr lang="ru-RU" sz="1600" i="1" dirty="0">
                <a:solidFill>
                  <a:srgbClr val="002060"/>
                </a:solidFill>
              </a:rPr>
              <a:t>утвержденные конкретной ДОО формы </a:t>
            </a:r>
            <a:r>
              <a:rPr lang="ru-RU" sz="1600" i="1" dirty="0" smtClean="0">
                <a:solidFill>
                  <a:srgbClr val="002060"/>
                </a:solidFill>
              </a:rPr>
              <a:t>планирования образовательной </a:t>
            </a:r>
            <a:r>
              <a:rPr lang="ru-RU" sz="1600" i="1" dirty="0">
                <a:solidFill>
                  <a:srgbClr val="002060"/>
                </a:solidFill>
              </a:rPr>
              <a:t>деятельности</a:t>
            </a:r>
            <a:r>
              <a:rPr lang="ru-RU" sz="1600" i="1" dirty="0" smtClean="0">
                <a:solidFill>
                  <a:srgbClr val="002060"/>
                </a:solidFill>
              </a:rPr>
              <a:t>.</a:t>
            </a:r>
            <a:endParaRPr lang="ru-RU" i="1" dirty="0" smtClean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" y="4557463"/>
            <a:ext cx="534503" cy="11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7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17491" r="19263" b="35149"/>
          <a:stretch/>
        </p:blipFill>
        <p:spPr bwMode="auto">
          <a:xfrm>
            <a:off x="103201" y="3140968"/>
            <a:ext cx="3306687" cy="306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13149"/>
            <a:ext cx="8424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0056" y="495629"/>
            <a:ext cx="570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3272" r="38246" b="12290"/>
          <a:stretch/>
        </p:blipFill>
        <p:spPr bwMode="auto">
          <a:xfrm>
            <a:off x="323528" y="260648"/>
            <a:ext cx="1584176" cy="227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888" y="3140968"/>
            <a:ext cx="52466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Раздел 5. Развивающая предметно-пространственная среда и инфраструктура ДОО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25. Как корректно и безопасно использовать </a:t>
            </a:r>
            <a:r>
              <a:rPr lang="ru-RU" sz="1600" b="1" dirty="0" smtClean="0">
                <a:solidFill>
                  <a:srgbClr val="002060"/>
                </a:solidFill>
              </a:rPr>
              <a:t>цифровые технологии </a:t>
            </a:r>
            <a:r>
              <a:rPr lang="ru-RU" sz="1600" b="1" dirty="0">
                <a:solidFill>
                  <a:srgbClr val="002060"/>
                </a:solidFill>
              </a:rPr>
              <a:t>в дошкольных группах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27. </a:t>
            </a:r>
            <a:r>
              <a:rPr lang="ru-RU" sz="1600" b="1" dirty="0" smtClean="0">
                <a:solidFill>
                  <a:srgbClr val="002060"/>
                </a:solidFill>
              </a:rPr>
              <a:t>Какие </a:t>
            </a:r>
            <a:r>
              <a:rPr lang="ru-RU" sz="1600" b="1" dirty="0">
                <a:solidFill>
                  <a:srgbClr val="002060"/>
                </a:solidFill>
              </a:rPr>
              <a:t>ошибки встречаются при организации </a:t>
            </a:r>
            <a:r>
              <a:rPr lang="ru-RU" sz="1600" b="1" dirty="0" smtClean="0">
                <a:solidFill>
                  <a:srgbClr val="002060"/>
                </a:solidFill>
              </a:rPr>
              <a:t>развивающей предметно -пространственной среды?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29. Предполагает ли Федеральная программа </a:t>
            </a:r>
            <a:r>
              <a:rPr lang="ru-RU" sz="1600" b="1" dirty="0" smtClean="0">
                <a:solidFill>
                  <a:srgbClr val="002060"/>
                </a:solidFill>
              </a:rPr>
              <a:t>перечень необходимого </a:t>
            </a:r>
            <a:r>
              <a:rPr lang="ru-RU" sz="1600" b="1" dirty="0">
                <a:solidFill>
                  <a:srgbClr val="002060"/>
                </a:solidFill>
              </a:rPr>
              <a:t>оснащения и оборудования для реализации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образовательной  деятельности?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32. Где найти перечень того оснащения и оборудования, </a:t>
            </a:r>
            <a:r>
              <a:rPr lang="ru-RU" sz="1600" b="1" dirty="0" smtClean="0">
                <a:solidFill>
                  <a:srgbClr val="002060"/>
                </a:solidFill>
              </a:rPr>
              <a:t>которое должно </a:t>
            </a:r>
            <a:r>
              <a:rPr lang="ru-RU" sz="1600" b="1" dirty="0">
                <a:solidFill>
                  <a:srgbClr val="002060"/>
                </a:solidFill>
              </a:rPr>
              <a:t>быть в ДОО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33. Что означает «инвариантная» и «</a:t>
            </a:r>
            <a:r>
              <a:rPr lang="ru-RU" sz="1600" b="1" dirty="0" smtClean="0">
                <a:solidFill>
                  <a:srgbClr val="002060"/>
                </a:solidFill>
              </a:rPr>
              <a:t>вариативная</a:t>
            </a:r>
            <a:r>
              <a:rPr lang="ru-RU" sz="1600" b="1" dirty="0">
                <a:solidFill>
                  <a:srgbClr val="002060"/>
                </a:solidFill>
              </a:rPr>
              <a:t>» </a:t>
            </a:r>
            <a:r>
              <a:rPr lang="ru-RU" sz="1600" b="1" dirty="0" smtClean="0">
                <a:solidFill>
                  <a:srgbClr val="002060"/>
                </a:solidFill>
              </a:rPr>
              <a:t>часть инфраструктуры </a:t>
            </a:r>
            <a:r>
              <a:rPr lang="ru-RU" sz="1600" b="1" dirty="0">
                <a:solidFill>
                  <a:srgbClr val="002060"/>
                </a:solidFill>
              </a:rPr>
              <a:t>ДОО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3729" y="895739"/>
            <a:ext cx="6768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>
                <a:solidFill>
                  <a:srgbClr val="0070C0"/>
                </a:solidFill>
              </a:rPr>
              <a:t>Раздел 6. Взаимодействие ДОО с родителями детей младенческого, раннего и дошкольного возрастов.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38. Каких ошибок во взаимодействии с родителями рекомендуется избегать?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39. На какие правила взаимодействия с родителями можно опираться?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40. Какие приемы, методы и способы эффективного взаимодействия с родителями можно использовать?</a:t>
            </a:r>
          </a:p>
          <a:p>
            <a:pPr lvl="0"/>
            <a:r>
              <a:rPr lang="ru-RU" sz="1600" b="1" dirty="0">
                <a:solidFill>
                  <a:srgbClr val="002060"/>
                </a:solidFill>
              </a:rPr>
              <a:t>41. Обязательно ли планировать работу с родителями?</a:t>
            </a:r>
          </a:p>
        </p:txBody>
      </p:sp>
    </p:spTree>
    <p:extLst>
      <p:ext uri="{BB962C8B-B14F-4D97-AF65-F5344CB8AC3E}">
        <p14:creationId xmlns:p14="http://schemas.microsoft.com/office/powerpoint/2010/main" val="35601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-27384"/>
            <a:ext cx="7464998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Проектируем РППС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6012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«Рекомендации по формированию инфраструктуры дошкольных образовательных организаций и комплектации </a:t>
            </a:r>
            <a:r>
              <a:rPr lang="ru-RU" b="1" dirty="0" smtClean="0">
                <a:solidFill>
                  <a:srgbClr val="002060"/>
                </a:solidFill>
              </a:rPr>
              <a:t>учебно</a:t>
            </a:r>
            <a:r>
              <a:rPr lang="ru-RU" b="1" dirty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методических </a:t>
            </a:r>
            <a:r>
              <a:rPr lang="ru-RU" b="1" dirty="0">
                <a:solidFill>
                  <a:srgbClr val="002060"/>
                </a:solidFill>
              </a:rPr>
              <a:t>материалов в целях реализации образовательных программ дошкольного образования</a:t>
            </a:r>
            <a:r>
              <a:rPr lang="ru-RU" b="1" dirty="0" smtClean="0">
                <a:solidFill>
                  <a:srgbClr val="002060"/>
                </a:solidFill>
              </a:rPr>
              <a:t>»  </a:t>
            </a:r>
            <a:r>
              <a:rPr lang="ru-RU" b="1" dirty="0">
                <a:solidFill>
                  <a:srgbClr val="0070C0"/>
                </a:solidFill>
              </a:rPr>
              <a:t>(письмо </a:t>
            </a:r>
            <a:r>
              <a:rPr lang="ru-RU" b="1" dirty="0" err="1">
                <a:solidFill>
                  <a:srgbClr val="0070C0"/>
                </a:solidFill>
              </a:rPr>
              <a:t>Минпросвещения</a:t>
            </a:r>
            <a:r>
              <a:rPr lang="ru-RU" b="1" dirty="0">
                <a:solidFill>
                  <a:srgbClr val="0070C0"/>
                </a:solidFill>
              </a:rPr>
              <a:t> России ТВ-413-03 от 13.02.2023)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://docs.edu.gov.ru/document/f4f7837770384bfa1faa1827ec8d72d4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626644"/>
            <a:ext cx="54726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«Методические рекомендации по формированию РППС в образовательных организациях Московской области, реализующих программы дошкольного образования» </a:t>
            </a:r>
            <a:r>
              <a:rPr lang="ru-RU" b="1" dirty="0" smtClean="0">
                <a:solidFill>
                  <a:srgbClr val="0070C0"/>
                </a:solidFill>
              </a:rPr>
              <a:t>(письмо Министерства образования Московской области №18-Исх-13597/05-02)</a:t>
            </a:r>
          </a:p>
          <a:p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mocdo.ggtu.ru/docs_pdf/FGOS_DOO/Metodicheskie_recomendacii_RPPS_2023_2.pdf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21453"/>
            <a:ext cx="3057056" cy="413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9" y="404664"/>
            <a:ext cx="2550453" cy="364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24835" r="38827" b="38686"/>
          <a:stretch/>
        </p:blipFill>
        <p:spPr bwMode="auto">
          <a:xfrm>
            <a:off x="1991882" y="2899978"/>
            <a:ext cx="2592288" cy="166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4624"/>
            <a:ext cx="7776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программа  разработана в соответствии с СанПиН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121842"/>
            <a:ext cx="61206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Главного государственного санитарного врача</a:t>
            </a:r>
          </a:p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Российской Федерации от 28 января 2021 г. № 2 Об утверждении санитарных правил и норм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СанПиН 1.2.3685-21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«Гигиенические нормативы и требования </a:t>
            </a:r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обеспечению безопасности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(или) безвредности для человека факторов среды обитания»:</a:t>
            </a:r>
          </a:p>
          <a:p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http://publication.pravo.gov.ru/Document/View/0001202102030022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Главного государственного санитарного врача Российской Федерации от 28 сентября 2020 года № 28 «Об утверждении санитарных правил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СанПиН 2.4.3648-20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«Санитарно-эпидемиологические требования </a:t>
            </a:r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организациям воспитания и обучения, отдыха и оздоровления детей и молодежи»: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http://publication.pravo.gov.ru/Document/View/0001202012210122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Главного государственного санитарного врача Российской Федерации от 27 октября 2020 г. № 32 «Об утверждении санитарных правил и норм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СанПиН 2.3/2.4.3590-20 </a:t>
            </a:r>
          </a:p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«Санитарно-эпидемиологические требования  </a:t>
            </a:r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организации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общественного </a:t>
            </a:r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питания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населения»: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http://publication.pravo.gov.ru/Document/View/0001202011120001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22966" r="26923" b="5991"/>
          <a:stretch/>
        </p:blipFill>
        <p:spPr bwMode="auto">
          <a:xfrm>
            <a:off x="6505491" y="1121842"/>
            <a:ext cx="2094979" cy="246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19778" r="25843" b="5496"/>
          <a:stretch/>
        </p:blipFill>
        <p:spPr bwMode="auto">
          <a:xfrm>
            <a:off x="6876256" y="2564904"/>
            <a:ext cx="2135532" cy="261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21540" r="26257" b="4826"/>
          <a:stretch/>
        </p:blipFill>
        <p:spPr bwMode="auto">
          <a:xfrm>
            <a:off x="6469322" y="4077072"/>
            <a:ext cx="2158754" cy="263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6187" y="44624"/>
            <a:ext cx="3995936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112" y="548680"/>
            <a:ext cx="570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417" y="870607"/>
            <a:ext cx="878906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		</a:t>
            </a:r>
            <a:r>
              <a:rPr lang="ru-RU" b="1" u="sng" dirty="0" smtClean="0">
                <a:solidFill>
                  <a:srgbClr val="0070C0"/>
                </a:solidFill>
              </a:rPr>
              <a:t>Раздел 7. Организация коррекционно-развивающей работы в ДОО.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		42</a:t>
            </a:r>
            <a:r>
              <a:rPr lang="ru-RU" sz="1600" b="1" dirty="0">
                <a:solidFill>
                  <a:srgbClr val="002060"/>
                </a:solidFill>
              </a:rPr>
              <a:t>. Как понимается коррекционно-развивающая работа в </a:t>
            </a:r>
            <a:r>
              <a:rPr lang="ru-RU" sz="1600" b="1" dirty="0" smtClean="0">
                <a:solidFill>
                  <a:srgbClr val="002060"/>
                </a:solidFill>
              </a:rPr>
              <a:t>Федеральной 		программе</a:t>
            </a:r>
            <a:r>
              <a:rPr lang="ru-RU" sz="1600" b="1" dirty="0">
                <a:solidFill>
                  <a:srgbClr val="002060"/>
                </a:solidFill>
              </a:rPr>
              <a:t>, и что она в себя включает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pPr algn="just"/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Согласно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ФГОС ДО содержание коррекционной работы и/или инклюзивного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образования включается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в Программу, если планируется ее освоение детьми с ограниченными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 возможностями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здоровья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и инвалидностью. В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отличие от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коррекционной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работы, осуществляемой в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рамках ФАОП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коррекционно-развивающая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работа (далее КРР) в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Федеральной программе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охватывает детей всех целевых групп,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включая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детей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особыми образовательными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потребностями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 (далее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ООП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в том числе детей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с ОВЗ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детей-инвалидов образовательные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потребности которых подразумевают не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только коррекцию, но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и развитие.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041664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43. Какие целевые </a:t>
            </a:r>
            <a:r>
              <a:rPr lang="ru-RU" sz="1600" b="1" dirty="0" smtClean="0">
                <a:solidFill>
                  <a:srgbClr val="002060"/>
                </a:solidFill>
              </a:rPr>
              <a:t>группы </a:t>
            </a:r>
            <a:r>
              <a:rPr lang="ru-RU" sz="1600" b="1" dirty="0">
                <a:solidFill>
                  <a:srgbClr val="002060"/>
                </a:solidFill>
              </a:rPr>
              <a:t>нуждаются в оказании им </a:t>
            </a:r>
            <a:r>
              <a:rPr lang="ru-RU" sz="1600" b="1" dirty="0" smtClean="0">
                <a:solidFill>
                  <a:srgbClr val="002060"/>
                </a:solidFill>
              </a:rPr>
              <a:t>адресной психологической </a:t>
            </a:r>
            <a:r>
              <a:rPr lang="ru-RU" sz="1600" b="1" dirty="0">
                <a:solidFill>
                  <a:srgbClr val="002060"/>
                </a:solidFill>
              </a:rPr>
              <a:t>помощи и включении их в программы </a:t>
            </a:r>
            <a:r>
              <a:rPr lang="ru-RU" sz="1600" b="1" dirty="0" smtClean="0">
                <a:solidFill>
                  <a:srgbClr val="002060"/>
                </a:solidFill>
              </a:rPr>
              <a:t>КРР?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(Определены 5 категорий целевых групп).</a:t>
            </a:r>
          </a:p>
          <a:p>
            <a:pPr lvl="0"/>
            <a:r>
              <a:rPr lang="ru-RU" sz="1600" b="1" dirty="0">
                <a:solidFill>
                  <a:srgbClr val="002060"/>
                </a:solidFill>
              </a:rPr>
              <a:t>44. Какие меры психолого-педагогического сопровождения включает КРР, и кто их реализует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pPr lvl="0" indent="457200" algn="just"/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Содержание, объем и структура оказания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коррекционной помощи определяется психолого-педагогическим консилиумом Организации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основе анализа анамнеза, запроса и рекомендаций психолого-медико-педагогической комиссии (далее – ПМПК) (при наличии).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С запросом на прохождение ребенком ППК может выступить родитель или специалисты с согласия родителей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(учитель-логопед, педагог-психолог).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indent="457200" algn="just"/>
            <a:r>
              <a:rPr lang="ru-RU" sz="1400" b="1" i="1" dirty="0" smtClean="0">
                <a:solidFill>
                  <a:srgbClr val="7030A0"/>
                </a:solidFill>
              </a:rPr>
              <a:t>Коррекционная </a:t>
            </a:r>
            <a:r>
              <a:rPr lang="ru-RU" sz="1400" b="1" i="1" dirty="0">
                <a:solidFill>
                  <a:srgbClr val="7030A0"/>
                </a:solidFill>
              </a:rPr>
              <a:t>помощь </a:t>
            </a:r>
            <a:r>
              <a:rPr lang="ru-RU" sz="1400" i="1" dirty="0">
                <a:solidFill>
                  <a:srgbClr val="7030A0"/>
                </a:solidFill>
              </a:rPr>
              <a:t>для детей с OBЗ и (или) инвалидностью, </a:t>
            </a:r>
            <a:r>
              <a:rPr lang="ru-RU" sz="1400" b="1" i="1" u="sng" dirty="0">
                <a:solidFill>
                  <a:srgbClr val="7030A0"/>
                </a:solidFill>
              </a:rPr>
              <a:t>получивших статус </a:t>
            </a:r>
            <a:r>
              <a:rPr lang="ru-RU" sz="1400" i="1" dirty="0">
                <a:solidFill>
                  <a:srgbClr val="7030A0"/>
                </a:solidFill>
              </a:rPr>
              <a:t>в порядке, установленном законодательством Российской Федерации, </a:t>
            </a:r>
            <a:r>
              <a:rPr lang="ru-RU" sz="1400" b="1" i="1" dirty="0">
                <a:solidFill>
                  <a:srgbClr val="7030A0"/>
                </a:solidFill>
              </a:rPr>
              <a:t>осуществляется в рамках </a:t>
            </a:r>
            <a:r>
              <a:rPr lang="ru-RU" sz="1400" b="1" i="1" u="sng" dirty="0">
                <a:solidFill>
                  <a:srgbClr val="7030A0"/>
                </a:solidFill>
              </a:rPr>
              <a:t>ФАОП ДО</a:t>
            </a:r>
            <a:r>
              <a:rPr lang="ru-RU" sz="1400" i="1" u="sng" dirty="0">
                <a:solidFill>
                  <a:srgbClr val="7030A0"/>
                </a:solidFill>
              </a:rPr>
              <a:t>. </a:t>
            </a:r>
            <a:r>
              <a:rPr lang="ru-RU" sz="1400" i="1" dirty="0">
                <a:solidFill>
                  <a:srgbClr val="7030A0"/>
                </a:solidFill>
              </a:rPr>
              <a:t>Для каждого ребенка или группы детей </a:t>
            </a:r>
            <a:r>
              <a:rPr lang="ru-RU" sz="1400" b="1" i="1" dirty="0">
                <a:solidFill>
                  <a:srgbClr val="7030A0"/>
                </a:solidFill>
              </a:rPr>
              <a:t>одной нозологии используется отдельная адаптированная программа</a:t>
            </a:r>
            <a:r>
              <a:rPr lang="ru-RU" sz="1400" i="1" dirty="0">
                <a:solidFill>
                  <a:srgbClr val="7030A0"/>
                </a:solidFill>
              </a:rPr>
              <a:t>, включая сопровождение </a:t>
            </a:r>
            <a:r>
              <a:rPr lang="ru-RU" sz="1400" i="1" dirty="0" err="1">
                <a:solidFill>
                  <a:srgbClr val="7030A0"/>
                </a:solidFill>
              </a:rPr>
              <a:t>тьютора</a:t>
            </a:r>
            <a:r>
              <a:rPr lang="ru-RU" sz="1400" i="1" dirty="0">
                <a:solidFill>
                  <a:srgbClr val="7030A0"/>
                </a:solidFill>
              </a:rPr>
              <a:t> (при наличии рекомендации в заключении ПМПК).</a:t>
            </a:r>
          </a:p>
          <a:p>
            <a:pPr lvl="0" indent="457200"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Для детей других целевых групп, нуждающихся в коррекционной помощи, работа может реализовываться в рамках Федеральной программы (см. раздел по КРР).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Для данной категории детей предусмотрен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индивидуальный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образовательный маршрут, позволяющий реализацию КРР в рамках образовательной программы без увеличения нагрузки для ребенка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61"/>
            <a:ext cx="1396869" cy="183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" y="4591558"/>
            <a:ext cx="349171" cy="76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4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919" y="1045642"/>
            <a:ext cx="8424936" cy="7920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закон № 371 ФЗ от 24 сентября 2022 года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внесении изменений в Федеральный закон « </a:t>
            </a:r>
            <a:r>
              <a:rPr lang="ru-RU" sz="2000" b="1" u="heavy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образовании в Российской Федерации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статью 1 Федерального закона «Об обязательных требованиях в Российской Федерации»: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659" y="-31576"/>
            <a:ext cx="7776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Нормативная база перехода на ФОП ДО на федеральном уровне: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694" y="1902797"/>
            <a:ext cx="86647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Статья 2. Основные понятия, используемые в настоящем Федеральном законе</a:t>
            </a:r>
          </a:p>
          <a:p>
            <a:endParaRPr lang="ru-RU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10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едеральная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общеобразовательная программа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учебно-методическая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документация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учебный план,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календарный учебный график,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рабочие программы учебных предметов, курсов, дисциплин (модулей), иных компонентов,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рабочая программа воспитания,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календарный план воспитательной работы),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определяющая единые для Российской Федерации базовые объем и содержание образования определенного уровня и (или) определенной направленности, планируемые результаты освоения образовательной программы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b="1" strike="sngStrik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10) примерная основная образовательная программа - учебно-методическая документация  (примерный учебный план, примерный календарный учебный график, примерные рабочие программы учебных предметов, курсов, дисциплин (модулей), практики, иных компонентов), определяющая рекомендуемые объем и содержание образования определенного уровня и (или) определенной направленности, планируемые результаты освоения образовательной программы, примерные условия образовательной деятельности, включая примерные расчеты нормативных затрат оказания государственных услуг по реализации образовательной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789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149"/>
            <a:ext cx="8892480" cy="5760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ФОП ДО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0056" y="537767"/>
            <a:ext cx="570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(часть 2)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1046398"/>
            <a:ext cx="718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Раздел 7. Организация коррекционно-развивающей работы в ДОО.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713" y="1412776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45. Кто осуществляет КРР в условиях ДОО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</a:p>
          <a:p>
            <a:pPr lvl="0" indent="457200" algn="just"/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</a:rPr>
              <a:t>Коррекционная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помощь осуществляется педагогом-психологом, учителем-дефектологом, учителем-логопедом. </a:t>
            </a:r>
            <a:endParaRPr lang="ru-RU" sz="16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indent="457200" algn="just"/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Образовательная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организация может использовать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сетевую форму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реализации образовательных программ дошкольного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образования и/или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отдельных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компонентов.</a:t>
            </a:r>
          </a:p>
          <a:p>
            <a:pPr lvl="0" indent="457200" algn="just"/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</a:rPr>
              <a:t>Роль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воспитателя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в реализации коррекционной работы заключается в обеспечении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 индивидуального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подхода (индивидуальной работы) с ребенком, включая выполнение рекомендаций, полученных от специалистов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" y="188640"/>
            <a:ext cx="217646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934" y="4107060"/>
            <a:ext cx="8820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46. Что такое психолого-педагогический консилиум ДОО, и какие задачи он решает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>
                <a:solidFill>
                  <a:srgbClr val="002060"/>
                </a:solidFill>
              </a:rPr>
              <a:t>47. Каковы направления работы в рамках КРР каждой из целевых групп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>
                <a:solidFill>
                  <a:srgbClr val="002060"/>
                </a:solidFill>
              </a:rPr>
              <a:t>48. Какие направления включает диагностическая работа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>
                <a:solidFill>
                  <a:srgbClr val="002060"/>
                </a:solidFill>
              </a:rPr>
              <a:t>49. По каким основным направлениям </a:t>
            </a:r>
            <a:r>
              <a:rPr lang="ru-RU" b="1" dirty="0" smtClean="0">
                <a:solidFill>
                  <a:srgbClr val="002060"/>
                </a:solidFill>
              </a:rPr>
              <a:t>осуществляется консультативная </a:t>
            </a:r>
            <a:r>
              <a:rPr lang="ru-RU" b="1" dirty="0">
                <a:solidFill>
                  <a:srgbClr val="002060"/>
                </a:solidFill>
              </a:rPr>
              <a:t>и информационно просветительская работа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>
                <a:solidFill>
                  <a:srgbClr val="002060"/>
                </a:solidFill>
              </a:rPr>
              <a:t>50. Содержание и формы </a:t>
            </a:r>
            <a:r>
              <a:rPr lang="ru-RU" b="1" dirty="0" smtClean="0">
                <a:solidFill>
                  <a:srgbClr val="002060"/>
                </a:solidFill>
              </a:rPr>
              <a:t>коррекционно-развивающей </a:t>
            </a:r>
            <a:r>
              <a:rPr lang="ru-RU" b="1" dirty="0">
                <a:solidFill>
                  <a:srgbClr val="002060"/>
                </a:solidFill>
              </a:rPr>
              <a:t>работы </a:t>
            </a:r>
            <a:r>
              <a:rPr lang="ru-RU" b="1" dirty="0" smtClean="0">
                <a:solidFill>
                  <a:srgbClr val="002060"/>
                </a:solidFill>
              </a:rPr>
              <a:t>с деть </a:t>
            </a:r>
            <a:r>
              <a:rPr lang="ru-RU" b="1" dirty="0">
                <a:solidFill>
                  <a:srgbClr val="002060"/>
                </a:solidFill>
              </a:rPr>
              <a:t>ми в ДОО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32163"/>
            <a:ext cx="8424936" cy="10130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Министерства просвещения Российской Федерации от 24.11.2022 № 1022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  утверждении федеральной </a:t>
            </a:r>
            <a:r>
              <a:rPr lang="ru-RU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адаптированной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программы дошкольного образования для обучающихся с ограниченными возможностями здоровья»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(зарегистрирован 27.01.2023 № 72149)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Адаптированные образовательные программы   дошкольного образования (АОП ДО)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7" y="2204864"/>
            <a:ext cx="55081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п.2. …организации, осуществляющие образовательную деятельность  на уровне дошкольного образования </a:t>
            </a:r>
            <a:r>
              <a:rPr lang="ru-RU" sz="1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самостоятельно разрабатывают и утверждают АОП ДО </a:t>
            </a:r>
          </a:p>
          <a:p>
            <a:pPr lvl="1"/>
            <a:r>
              <a:rPr lang="ru-RU" sz="1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обучающихся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раннего и дошкольного возраста  с ограниченными возможностями здоровья </a:t>
            </a:r>
            <a:r>
              <a:rPr lang="ru-RU" sz="1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(ОВЗ):</a:t>
            </a:r>
          </a:p>
          <a:p>
            <a:pPr lvl="1"/>
            <a:endParaRPr lang="ru-RU" sz="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нарушениями слуха.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нарушениями зрения.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тяжелыми нарушениями речи.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нарушениями опорно-двигательного аппарата.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задержкой психического развития.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расстройствами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аутического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спектра.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умственной отсталостью.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АОП ДО для обучающихся с тяжелыми множественными нарушениями развития.</a:t>
            </a:r>
          </a:p>
          <a:p>
            <a:pPr lvl="1" algn="ctr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algn="ctr"/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" y="157758"/>
            <a:ext cx="704294" cy="154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8" t="10962" r="32901" b="9161"/>
          <a:stretch/>
        </p:blipFill>
        <p:spPr bwMode="auto">
          <a:xfrm>
            <a:off x="375090" y="1801780"/>
            <a:ext cx="3329548" cy="427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86" y="6037560"/>
            <a:ext cx="3950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документом можно ознакомиться по ссылке:</a:t>
            </a:r>
          </a:p>
          <a:p>
            <a:pPr algn="ctr">
              <a:spcBef>
                <a:spcPts val="0"/>
              </a:spcBef>
            </a:pPr>
            <a:r>
              <a:rPr lang="en-US" sz="1400" b="1" dirty="0">
                <a:solidFill>
                  <a:srgbClr val="00B0F0"/>
                </a:solidFill>
                <a:hlinkClick r:id="rId5"/>
              </a:rPr>
              <a:t>http://publication.pravo.gov.ru/Document/View/0001202301270036?index=4&amp;rangeSize=1</a:t>
            </a:r>
            <a:endParaRPr lang="ru-RU" sz="1400" b="1" dirty="0">
              <a:solidFill>
                <a:srgbClr val="00B0F0"/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7759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231" y="188640"/>
            <a:ext cx="7740769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уровне образовательной организации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58344"/>
            <a:ext cx="8016807" cy="469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Организация ознакомления </a:t>
            </a:r>
            <a:r>
              <a:rPr lang="ru-RU" dirty="0" smtClean="0">
                <a:solidFill>
                  <a:srgbClr val="002060"/>
                </a:solidFill>
              </a:rPr>
              <a:t>педагогических работников с ФОП ДО и Методическими рекомендациями к ее реализации.</a:t>
            </a:r>
          </a:p>
          <a:p>
            <a:pPr marL="285750" indent="-285750" algn="just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Обеспечение повышения квалификации </a:t>
            </a:r>
            <a:r>
              <a:rPr lang="ru-RU" dirty="0" smtClean="0">
                <a:solidFill>
                  <a:srgbClr val="002060"/>
                </a:solidFill>
              </a:rPr>
              <a:t>управленческих и педагогических работников ДОО по реализации ФОП ДО в образовательной практике.</a:t>
            </a:r>
          </a:p>
          <a:p>
            <a:pPr marL="285750" indent="-285750" algn="just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</a:rPr>
              <a:t>внутреннего аудита </a:t>
            </a:r>
            <a:r>
              <a:rPr lang="ru-RU" dirty="0">
                <a:solidFill>
                  <a:srgbClr val="002060"/>
                </a:solidFill>
              </a:rPr>
              <a:t>с целью </a:t>
            </a:r>
            <a:r>
              <a:rPr lang="ru-RU" dirty="0" smtClean="0">
                <a:solidFill>
                  <a:srgbClr val="002060"/>
                </a:solidFill>
              </a:rPr>
              <a:t>анализа соответствия </a:t>
            </a:r>
            <a:r>
              <a:rPr lang="ru-RU" dirty="0">
                <a:solidFill>
                  <a:srgbClr val="002060"/>
                </a:solidFill>
              </a:rPr>
              <a:t>содержания </a:t>
            </a:r>
            <a:r>
              <a:rPr lang="ru-RU" dirty="0" smtClean="0">
                <a:solidFill>
                  <a:srgbClr val="002060"/>
                </a:solidFill>
              </a:rPr>
              <a:t>образовательных программ ДОО обязательному минимуму </a:t>
            </a:r>
            <a:r>
              <a:rPr lang="ru-RU" dirty="0">
                <a:solidFill>
                  <a:srgbClr val="002060"/>
                </a:solidFill>
              </a:rPr>
              <a:t>содержания, заданному в </a:t>
            </a:r>
            <a:r>
              <a:rPr lang="ru-RU" dirty="0" smtClean="0">
                <a:solidFill>
                  <a:srgbClr val="002060"/>
                </a:solidFill>
              </a:rPr>
              <a:t>Федеральной программе.</a:t>
            </a:r>
          </a:p>
          <a:p>
            <a:pPr marL="285750" indent="-285750" algn="just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Организация участия в консультационных </a:t>
            </a:r>
            <a:r>
              <a:rPr lang="ru-RU" b="1" dirty="0" err="1" smtClean="0">
                <a:solidFill>
                  <a:srgbClr val="002060"/>
                </a:solidFill>
              </a:rPr>
              <a:t>вебинарах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, в очно-заочной Всероссийской конференции </a:t>
            </a:r>
            <a:r>
              <a:rPr lang="ru-RU" dirty="0" smtClean="0">
                <a:solidFill>
                  <a:srgbClr val="002060"/>
                </a:solidFill>
              </a:rPr>
              <a:t>по итогам внедрения и обмену опытом реализации Федеральной программы в образовательной практике ДОО.</a:t>
            </a:r>
          </a:p>
          <a:p>
            <a:pPr marL="285750" indent="-285750" algn="just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Информирование родителей (законных представителей) </a:t>
            </a:r>
            <a:r>
              <a:rPr lang="ru-RU" dirty="0" smtClean="0">
                <a:solidFill>
                  <a:srgbClr val="002060"/>
                </a:solidFill>
              </a:rPr>
              <a:t>детей дошкольного возраста, посещающих ДОО о Федеральной программе, особенностях ее реализации и этапах внедрения в образовательную практику.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" y="0"/>
            <a:ext cx="871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3" y="2492896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63" y="-2"/>
            <a:ext cx="871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5" y="-1"/>
            <a:ext cx="871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614" y="0"/>
            <a:ext cx="8424936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уровне образовательной организации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466" y="1052736"/>
            <a:ext cx="8716875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70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Обеспечение повышения квалификации </a:t>
            </a:r>
            <a:r>
              <a:rPr lang="ru-RU" dirty="0" smtClean="0">
                <a:solidFill>
                  <a:srgbClr val="002060"/>
                </a:solidFill>
              </a:rPr>
              <a:t>управленческих и педагогических работников ДОО по реализации ФОП ДО в образовательной практике.</a:t>
            </a:r>
          </a:p>
          <a:p>
            <a:pPr>
              <a:spcAft>
                <a:spcPts val="7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Программа курсов ПК на сайте Московского областного центра дошкольного образования (г. Орехово-Зуево):</a:t>
            </a:r>
          </a:p>
          <a:p>
            <a:pPr>
              <a:spcAft>
                <a:spcPts val="700"/>
              </a:spcAft>
            </a:pPr>
            <a:r>
              <a:rPr lang="en-US" b="1" dirty="0" smtClean="0">
                <a:solidFill>
                  <a:srgbClr val="002060"/>
                </a:solidFill>
                <a:hlinkClick r:id="rId3"/>
              </a:rPr>
              <a:t>https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://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mocdo.ggtu.ru/index.php/2-vse-materialy/756-ustanovochnyj-vebinar-po-fop-prinimaem-dejstvuem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" y="1378768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" y="3001732"/>
            <a:ext cx="5041433" cy="283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32186"/>
            <a:ext cx="4023173" cy="226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1490" y="6194632"/>
            <a:ext cx="3836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hlinkClick r:id="rId7"/>
              </a:rPr>
              <a:t>https://forms.yandex.ru/cloud/646219d4c09c029c58ecfcd9/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08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9952" y="332656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пособия и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сайте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 «Институт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развития, здоровья и адаптации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ребенка»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(так переименовали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ИВФ РАО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2430512"/>
            <a:ext cx="2664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://xn--80adr0aix.xn--p1ai/%D0%BC%D0%B5%D1%82%D0%BE%D0%B4%D0%B8%D1%87%D0%B5%D1%81%D0%BA%D0%B8%D0%B5-%D0%BF%D0%BE%D1%81%D0%BE%D0%B1%D0%B8%D1%8F-%D0%B8-%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D1%80%D0%B5%D0%BA%D0%BE%D0%BC%D0%B5%D0%BD%D0%B4%D0%B0%D1%86%D0%B8%D0%B8/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9972" b="4892"/>
          <a:stretch/>
        </p:blipFill>
        <p:spPr bwMode="auto">
          <a:xfrm>
            <a:off x="409856" y="2813070"/>
            <a:ext cx="5443965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2" r="58851" b="46446"/>
          <a:stretch/>
        </p:blipFill>
        <p:spPr bwMode="auto">
          <a:xfrm>
            <a:off x="251520" y="188640"/>
            <a:ext cx="3355667" cy="185839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r="58088" b="52785"/>
          <a:stretch/>
        </p:blipFill>
        <p:spPr bwMode="auto">
          <a:xfrm>
            <a:off x="2555776" y="1505040"/>
            <a:ext cx="1801039" cy="107713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4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7039" y="332656"/>
            <a:ext cx="4906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Умные помощники ФОП ДО: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889250"/>
            <a:ext cx="838842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Умные </a:t>
            </a:r>
            <a:r>
              <a:rPr lang="ru-RU" sz="2400" b="1" dirty="0">
                <a:solidFill>
                  <a:srgbClr val="002060"/>
                </a:solidFill>
              </a:rPr>
              <a:t>помощники – это чат-боты, </a:t>
            </a:r>
            <a:r>
              <a:rPr lang="ru-RU" b="1" dirty="0">
                <a:solidFill>
                  <a:srgbClr val="002060"/>
                </a:solidFill>
              </a:rPr>
              <a:t>которые позволят максимально быстро и удобно получить ответы на интересующие вопросы, нажимая кнопки меню, скачать нужные документы.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Также </a:t>
            </a:r>
            <a:r>
              <a:rPr lang="ru-RU" b="1" dirty="0">
                <a:solidFill>
                  <a:srgbClr val="002060"/>
                </a:solidFill>
              </a:rPr>
              <a:t>в Умных помощниках есть все дополнительные материалы и приложения в удобном для скачивания </a:t>
            </a:r>
            <a:r>
              <a:rPr lang="ru-RU" b="1" dirty="0" smtClean="0">
                <a:solidFill>
                  <a:srgbClr val="002060"/>
                </a:solidFill>
              </a:rPr>
              <a:t>формате.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Доступ к Умным помощникам реализован как с персонального компьютера, так и любого смартфона. Вам лишь нужно наличие </a:t>
            </a:r>
            <a:r>
              <a:rPr lang="ru-RU" b="1" dirty="0" err="1">
                <a:solidFill>
                  <a:srgbClr val="002060"/>
                </a:solidFill>
              </a:rPr>
              <a:t>мессенджера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Телеграм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на устройстве. Дополнительно что-то скачивать и устанавливать не нужно</a:t>
            </a:r>
            <a:r>
              <a:rPr lang="ru-RU" b="1" dirty="0" smtClean="0">
                <a:solidFill>
                  <a:srgbClr val="002060"/>
                </a:solidFill>
              </a:rPr>
              <a:t>!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Для получения ответа на возникший вопрос Вам необходимо в меню выбрать:</a:t>
            </a:r>
          </a:p>
          <a:p>
            <a:r>
              <a:rPr lang="ru-RU" b="1" dirty="0">
                <a:solidFill>
                  <a:srgbClr val="002060"/>
                </a:solidFill>
              </a:rPr>
              <a:t>Содержание Методических рекомендаций -&gt; Нужный раздел -&gt; номер вопроса из предложенного списка вопросов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08902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первой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части Методических рекомендаций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t.me/fopdo1_bot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части Методических рекомендаций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t.me/fopdo2_bot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7" y="394488"/>
            <a:ext cx="4019282" cy="22608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97" y="1956750"/>
            <a:ext cx="6699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97" y="1089022"/>
            <a:ext cx="6699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889250"/>
            <a:ext cx="1371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" y="4649167"/>
            <a:ext cx="871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4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4154" y="332656"/>
            <a:ext cx="4170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 образовательных программ дошкольного образования 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2079353"/>
            <a:ext cx="2664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https://xn--80adr0aix.xn--p1ai/%D0%BA%D0%BE%D0%BD%D1%81%D1%82%D1%80%D1%83%D0%BA%D1%82%D0%BE%D1%80-%D0%BE%D0%BF%D0%B4%D0%BE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 r="2149" b="8526"/>
          <a:stretch/>
        </p:blipFill>
        <p:spPr bwMode="auto">
          <a:xfrm>
            <a:off x="323528" y="2492896"/>
            <a:ext cx="5446892" cy="36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1" t="25735" r="35310" b="32384"/>
          <a:stretch/>
        </p:blipFill>
        <p:spPr bwMode="auto">
          <a:xfrm>
            <a:off x="6356663" y="4557463"/>
            <a:ext cx="2415720" cy="196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49408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2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2" t="2024" r="8694" b="36109"/>
          <a:stretch/>
        </p:blipFill>
        <p:spPr bwMode="auto">
          <a:xfrm>
            <a:off x="113211" y="692696"/>
            <a:ext cx="5845677" cy="3436347"/>
          </a:xfrm>
          <a:prstGeom prst="snip1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9" y="188640"/>
            <a:ext cx="47427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 образовательных программ дошкольного образования 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857" y="4221088"/>
            <a:ext cx="8136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Helvetica"/>
              </a:rPr>
              <a:t>И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нтерактивный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инструмент для разработки образовательной программы  дошкольного образования образовательной организации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.</a:t>
            </a:r>
          </a:p>
          <a:p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С его помощью Вы можете сконструировать образовательную программу Вашей организации, реализующей программы дошкольного образования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  <a:latin typeface="Helvetica"/>
              </a:rPr>
              <a:t>Конструирование осуществляется в режиме реального времени и завершается сохранением рабочей версии данного документа в формате </a:t>
            </a:r>
            <a:r>
              <a:rPr lang="ru-RU" sz="1600" b="1" dirty="0" err="1">
                <a:solidFill>
                  <a:srgbClr val="002060"/>
                </a:solidFill>
                <a:latin typeface="Helvetica"/>
              </a:rPr>
              <a:t>Word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" y="4326420"/>
            <a:ext cx="857150" cy="8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84" y="1564542"/>
            <a:ext cx="2262982" cy="186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7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188640"/>
            <a:ext cx="5318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 образовательных программ дошкольного образования 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Olga PC\Downloads\Screenshot_20230911_151459_Tele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 bwMode="auto">
          <a:xfrm>
            <a:off x="3619484" y="1196752"/>
            <a:ext cx="2534738" cy="545090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ga PC\Downloads\Screenshot_20230911_151446_Telegra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85"/>
          <a:stretch/>
        </p:blipFill>
        <p:spPr bwMode="auto">
          <a:xfrm>
            <a:off x="438347" y="580699"/>
            <a:ext cx="2664296" cy="5696602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5292080" y="5301208"/>
            <a:ext cx="172819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67333" y="4654877"/>
            <a:ext cx="252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Кнопка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контекстного меню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1" y="13886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712" y="3933056"/>
            <a:ext cx="867645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Инструкция по заполнению </a:t>
            </a:r>
            <a:r>
              <a:rPr lang="ru-RU" sz="2400" b="1" i="1" dirty="0" smtClean="0">
                <a:solidFill>
                  <a:srgbClr val="002060"/>
                </a:solidFill>
              </a:rPr>
              <a:t>части, формируемой участниками </a:t>
            </a:r>
            <a:r>
              <a:rPr lang="ru-RU" sz="2400" b="1" i="1" dirty="0">
                <a:solidFill>
                  <a:srgbClr val="002060"/>
                </a:solidFill>
              </a:rPr>
              <a:t>образовательных </a:t>
            </a:r>
            <a:r>
              <a:rPr lang="ru-RU" sz="2400" b="1" i="1" dirty="0" smtClean="0">
                <a:solidFill>
                  <a:srgbClr val="002060"/>
                </a:solidFill>
              </a:rPr>
              <a:t>отношений (ЧФУ):</a:t>
            </a:r>
            <a:endParaRPr lang="ru-RU" sz="2400" dirty="0">
              <a:solidFill>
                <a:srgbClr val="002060"/>
              </a:solidFill>
            </a:endParaRPr>
          </a:p>
          <a:p>
            <a:pPr lvl="1"/>
            <a:r>
              <a:rPr lang="en-US" sz="2400" b="1" i="1" u="sng" dirty="0" smtClean="0">
                <a:solidFill>
                  <a:srgbClr val="C00000"/>
                </a:solidFill>
                <a:hlinkClick r:id="rId3"/>
              </a:rPr>
              <a:t>https://telegra.ph/Instrukciya-08-22-13</a:t>
            </a:r>
            <a:endParaRPr lang="ru-RU" sz="2400" b="1" i="1" u="sng" dirty="0" smtClean="0">
              <a:solidFill>
                <a:srgbClr val="C00000"/>
              </a:solidFill>
            </a:endParaRPr>
          </a:p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7229" y="332656"/>
            <a:ext cx="5040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 образовательных программ дошкольного образования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27229" y="1930398"/>
            <a:ext cx="3392467" cy="1236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</a:rPr>
              <a:t>Техподдержка 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hlinkClick r:id="rId4"/>
              </a:rPr>
              <a:t>https</a:t>
            </a:r>
            <a:r>
              <a:rPr lang="en-US" sz="2400" b="1" dirty="0">
                <a:hlinkClick r:id="rId4"/>
              </a:rPr>
              <a:t>://</a:t>
            </a:r>
            <a:r>
              <a:rPr lang="en-US" sz="2400" b="1" dirty="0" smtClean="0">
                <a:hlinkClick r:id="rId4"/>
              </a:rPr>
              <a:t>t.me/fopdo_help</a:t>
            </a:r>
            <a:endParaRPr lang="ru-RU" sz="2400" b="1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25511" r="35321" b="28221"/>
          <a:stretch/>
        </p:blipFill>
        <p:spPr bwMode="auto">
          <a:xfrm>
            <a:off x="497712" y="590247"/>
            <a:ext cx="3006793" cy="268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1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2" y="836712"/>
            <a:ext cx="8424936" cy="22799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Министерства просвещения Российской Федерации от 08.11.2022 № 955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внесении изменений в некоторые приказы Министерства образования и науки Российской Федерации и Министерства просвещения Российской Федерации , касающиеся </a:t>
            </a:r>
            <a:r>
              <a:rPr lang="ru-RU" sz="17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федеральных государственных образовательных стандартов</a:t>
            </a:r>
            <a:r>
              <a:rPr lang="ru-RU" sz="1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 образования и образования обучающихся с ограниченными возможностями здоровья и умственной отсталостью (интеллектуальными нарушениями)»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(зарегистрирован 06.02.2023 №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72264)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222" y="44624"/>
            <a:ext cx="777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 дошкольного образования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49657"/>
              </p:ext>
            </p:extLst>
          </p:nvPr>
        </p:nvGraphicFramePr>
        <p:xfrm>
          <a:off x="319258" y="2924944"/>
          <a:ext cx="8634789" cy="204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0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Было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Стало 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п. 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ФГОС ДО является основой для разработки вариативных </a:t>
                      </a:r>
                      <a:r>
                        <a:rPr lang="ru-RU" sz="1400" b="1" u="sng" dirty="0">
                          <a:solidFill>
                            <a:srgbClr val="002060"/>
                          </a:solidFill>
                        </a:rPr>
                        <a:t>примерных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 образовательных программ дошкольного 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</a:rPr>
                        <a:t> о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ФГОС ДО является основой для разработки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федеральной  образовательной программы</a:t>
                      </a:r>
                    </a:p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дошкольного образования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п.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Программа разрабатывается и утверждается Организацией  самостоятельно в соответствии с настоящим Стандартом </a:t>
                      </a:r>
                      <a:endParaRPr lang="ru-RU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400" b="1" u="sng" dirty="0" smtClean="0">
                          <a:solidFill>
                            <a:srgbClr val="002060"/>
                          </a:solidFill>
                        </a:rPr>
                        <a:t>и </a:t>
                      </a:r>
                      <a:r>
                        <a:rPr lang="ru-RU" sz="1400" b="1" u="sng" dirty="0">
                          <a:solidFill>
                            <a:srgbClr val="002060"/>
                          </a:solidFill>
                        </a:rPr>
                        <a:t>с учетом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Примерных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Программа разрабатывается и утверждается</a:t>
                      </a: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Организацией самостоятельно в</a:t>
                      </a: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соответствии с настоящим Стандартом</a:t>
                      </a:r>
                    </a:p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и ФОП ДО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7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6265" y="188640"/>
            <a:ext cx="47427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Интерактивный конструктор индивидуальной программы коррекционной работы для дошкольников со сложными сенсорными нарушениями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564791"/>
            <a:ext cx="83768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2021 году 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научными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сотрудниками ФГБНУ "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Институт коррекционной педагогики" разработан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интерактивный конструктор для проектирования индивидуальных программ коррекционной работы (ИПКР) для дошкольников 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Helvetica"/>
              </a:rPr>
              <a:t>со </a:t>
            </a:r>
            <a:r>
              <a:rPr lang="ru-RU" sz="1600" b="1" u="sng" dirty="0">
                <a:solidFill>
                  <a:srgbClr val="002060"/>
                </a:solidFill>
                <a:latin typeface="Helvetica"/>
              </a:rPr>
              <a:t>сложными сенсорными нарушениями в сочетании с интеллектуальными, речевыми, двигательными и другими расстройствами.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 Содержание интерактивного пособия соответствует требования ФГОС дошкольного образования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pPr indent="457200" algn="just"/>
            <a:r>
              <a:rPr lang="ru-RU" sz="1600" i="1" dirty="0">
                <a:solidFill>
                  <a:srgbClr val="002060"/>
                </a:solidFill>
                <a:latin typeface="Helvetica"/>
              </a:rPr>
              <a:t>Интерактивный конструктор может быть полезен широкому кругу специалистов образовательных организаций, реализующих адаптированные основные образовательные программы дошкольного образования детей с ОВЗ, </a:t>
            </a:r>
            <a:r>
              <a:rPr lang="ru-RU" sz="1600" i="1" dirty="0" smtClean="0">
                <a:solidFill>
                  <a:srgbClr val="002060"/>
                </a:solidFill>
                <a:latin typeface="Helvetica"/>
              </a:rPr>
              <a:t>родителям </a:t>
            </a:r>
            <a:r>
              <a:rPr lang="ru-RU" sz="1600" i="1" dirty="0">
                <a:solidFill>
                  <a:srgbClr val="002060"/>
                </a:solidFill>
                <a:latin typeface="Helvetica"/>
              </a:rPr>
              <a:t>дошкольников с особыми образовательными потребностями</a:t>
            </a:r>
            <a:r>
              <a:rPr lang="ru-RU" sz="1600" i="1" dirty="0" smtClean="0">
                <a:solidFill>
                  <a:srgbClr val="002060"/>
                </a:solidFill>
                <a:latin typeface="Helvetica"/>
              </a:rPr>
              <a:t>.</a:t>
            </a:r>
            <a:endParaRPr lang="ru-RU" sz="1600" i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" y="332656"/>
            <a:ext cx="3906696" cy="275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7058" y="2258288"/>
            <a:ext cx="4876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"/>
                <a:hlinkClick r:id="rId4"/>
              </a:rPr>
              <a:t>https://ikp-rao.ru/interaktivnyj-konstruktor-individualnoj-programmy-korrekcionnoj-raboty-dlya-doshkolnikov-so-slozhnymi-sensornymi-narusheniyami/</a:t>
            </a:r>
            <a:endParaRPr lang="ru-RU" b="1" dirty="0">
              <a:solidFill>
                <a:srgbClr val="00206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141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4901" y="0"/>
            <a:ext cx="4742794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руководство </a:t>
            </a:r>
          </a:p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«Воспитателю о воспитании»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690" y="2225387"/>
            <a:ext cx="85353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600" b="1" dirty="0">
                <a:solidFill>
                  <a:srgbClr val="002060"/>
                </a:solidFill>
                <a:latin typeface="Helvetica"/>
              </a:rPr>
              <a:t>Практическое руководство «Воспитателю о воспитании» 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- профессиональный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инструмент реализации программы воспитания в 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ДОО. </a:t>
            </a:r>
          </a:p>
          <a:p>
            <a:pPr indent="457200"/>
            <a:endParaRPr lang="ru-RU" sz="800" b="1" dirty="0">
              <a:solidFill>
                <a:srgbClr val="002060"/>
              </a:solidFill>
              <a:latin typeface="Helvetica"/>
            </a:endParaRPr>
          </a:p>
          <a:p>
            <a:pPr indent="457200"/>
            <a:r>
              <a:rPr lang="ru-RU" b="1" u="sng" dirty="0" smtClean="0">
                <a:solidFill>
                  <a:srgbClr val="002060"/>
                </a:solidFill>
                <a:latin typeface="Helvetica"/>
              </a:rPr>
              <a:t>Практическое </a:t>
            </a:r>
            <a:r>
              <a:rPr lang="ru-RU" b="1" u="sng" dirty="0">
                <a:solidFill>
                  <a:srgbClr val="002060"/>
                </a:solidFill>
                <a:latin typeface="Helvetica"/>
              </a:rPr>
              <a:t>руководство – это</a:t>
            </a:r>
            <a:r>
              <a:rPr lang="ru-RU" b="1" u="sng" dirty="0" smtClean="0">
                <a:solidFill>
                  <a:srgbClr val="002060"/>
                </a:solidFill>
                <a:latin typeface="Helvetica"/>
              </a:rPr>
              <a:t>:</a:t>
            </a:r>
          </a:p>
          <a:p>
            <a:pPr indent="457200"/>
            <a:endParaRPr lang="ru-RU" sz="800" b="1" u="sng" dirty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9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тетрадей для воспитателей – по количеству месяцев учебного 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года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.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endParaRPr lang="ru-RU" sz="800" b="1" dirty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Helvetica"/>
              </a:rPr>
              <a:t>3 формы взаимодействия – «Педагог–Дети», «Педагог–Родители», «Родители–Ребёнок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».</a:t>
            </a:r>
          </a:p>
          <a:p>
            <a:endParaRPr lang="ru-RU" sz="8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6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содержательных форматов организации 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воспитательной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работы в условиях 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взаимодействия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образовательной 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организации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и семьи – 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Смотрим вместе», «Читаем вместе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»,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«Рассуждаем вместе», «Играем вместе», </a:t>
            </a:r>
            <a:endParaRPr lang="ru-RU" sz="1600" b="1" dirty="0" smtClean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Helvetica"/>
              </a:rPr>
              <a:t>Мастерим вместе», «Трудимся вместе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».</a:t>
            </a:r>
          </a:p>
          <a:p>
            <a:endParaRPr lang="ru-RU" sz="800" b="1" dirty="0">
              <a:solidFill>
                <a:srgbClr val="002060"/>
              </a:solidFill>
              <a:latin typeface="Helvetica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Helvetica"/>
              </a:rPr>
              <a:t>4 модуля «Советы для родителей</a:t>
            </a:r>
            <a:r>
              <a:rPr lang="ru-RU" sz="1600" b="1" dirty="0" smtClean="0">
                <a:solidFill>
                  <a:srgbClr val="002060"/>
                </a:solidFill>
                <a:latin typeface="Helvetica"/>
              </a:rPr>
              <a:t>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2266" y="1020792"/>
            <a:ext cx="48769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"/>
                <a:hlinkClick r:id="rId3"/>
              </a:rPr>
              <a:t>https://xn--80adrabb4aegksdjbafk0u.xn--p1ai/programmy-vospitaniya/programmy-vospitaniya-doo/prakticheskoe-rukovodstvo-vospitatelyu-o-vospitanii</a:t>
            </a:r>
            <a:r>
              <a:rPr lang="en-US" b="1" dirty="0" smtClean="0">
                <a:solidFill>
                  <a:srgbClr val="002060"/>
                </a:solidFill>
                <a:latin typeface="Helvetica"/>
                <a:hlinkClick r:id="rId3"/>
              </a:rPr>
              <a:t>/</a:t>
            </a:r>
            <a:endParaRPr lang="ru-RU" b="1" dirty="0" smtClean="0">
              <a:solidFill>
                <a:srgbClr val="002060"/>
              </a:solidFill>
              <a:latin typeface="Helvetica"/>
            </a:endParaRPr>
          </a:p>
          <a:p>
            <a:endParaRPr lang="ru-RU" b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17596" r="66374" b="64907"/>
          <a:stretch/>
        </p:blipFill>
        <p:spPr bwMode="auto">
          <a:xfrm>
            <a:off x="251520" y="476672"/>
            <a:ext cx="3886930" cy="148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0" y="5894153"/>
            <a:ext cx="508813" cy="47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2" y="3190875"/>
            <a:ext cx="5127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1" y="3654366"/>
            <a:ext cx="5127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1" y="4272892"/>
            <a:ext cx="5127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8" t="25790" r="23693" b="32370"/>
          <a:stretch/>
        </p:blipFill>
        <p:spPr bwMode="auto">
          <a:xfrm>
            <a:off x="5147302" y="3947242"/>
            <a:ext cx="3767622" cy="275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98" y="245723"/>
            <a:ext cx="8646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руководство  «Воспитателю о воспитании»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668" y="754211"/>
            <a:ext cx="8386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Helvetica"/>
                <a:hlinkClick r:id="rId3"/>
              </a:rPr>
              <a:t>https://xn--80adrabb4aegksdjbafk0u.xn--p1ai/programmy-vospitaniya/programmy-vospitaniya-doo/prakticheskoe-rukovodstvo-vospitatelyu-o-vospitanii</a:t>
            </a:r>
            <a:r>
              <a:rPr lang="en-US" sz="1400" b="1" dirty="0" smtClean="0">
                <a:solidFill>
                  <a:srgbClr val="002060"/>
                </a:solidFill>
                <a:latin typeface="Helvetica"/>
                <a:hlinkClick r:id="rId3"/>
              </a:rPr>
              <a:t>/</a:t>
            </a:r>
            <a:endParaRPr lang="ru-RU" b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" t="13649" r="15649" b="9622"/>
          <a:stretch/>
        </p:blipFill>
        <p:spPr bwMode="auto">
          <a:xfrm>
            <a:off x="207573" y="1564078"/>
            <a:ext cx="4684735" cy="255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2612" r="24873" b="16814"/>
          <a:stretch/>
        </p:blipFill>
        <p:spPr bwMode="auto">
          <a:xfrm>
            <a:off x="3923928" y="2903059"/>
            <a:ext cx="5072442" cy="369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79" y="5434455"/>
            <a:ext cx="16827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7937">
            <a:off x="-5828" y="2571340"/>
            <a:ext cx="1408478" cy="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5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98" y="116632"/>
            <a:ext cx="8646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руководство  «Воспитателю о воспитании»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760275"/>
            <a:ext cx="3816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Helvetica"/>
                <a:hlinkClick r:id="rId3"/>
              </a:rPr>
              <a:t>https://xn--80adrabb4aegksdjbafk0u.xn--</a:t>
            </a:r>
            <a:r>
              <a:rPr lang="en-US" sz="2000" b="1" dirty="0" smtClean="0">
                <a:solidFill>
                  <a:srgbClr val="002060"/>
                </a:solidFill>
                <a:latin typeface="Helvetica"/>
                <a:hlinkClick r:id="rId3"/>
              </a:rPr>
              <a:t>p1ai/upload/medialibrary/7e1/ry9aftnq5sjucvx4g2m1207gbgzagrrn.pdf</a:t>
            </a:r>
            <a:endParaRPr lang="ru-RU" sz="2000" b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8" y="723866"/>
            <a:ext cx="3960422" cy="559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6" t="23530" r="21318" b="16637"/>
          <a:stretch/>
        </p:blipFill>
        <p:spPr bwMode="auto">
          <a:xfrm>
            <a:off x="5056979" y="2584737"/>
            <a:ext cx="3835501" cy="356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5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98" y="5796"/>
            <a:ext cx="8646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руководство  «Воспитателю о воспитании»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754211"/>
            <a:ext cx="5661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t="22682" r="14895" b="40390"/>
          <a:stretch/>
        </p:blipFill>
        <p:spPr bwMode="auto">
          <a:xfrm>
            <a:off x="127262" y="609075"/>
            <a:ext cx="3890447" cy="156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1" t="21595" r="20637" b="15478"/>
          <a:stretch/>
        </p:blipFill>
        <p:spPr bwMode="auto">
          <a:xfrm>
            <a:off x="5225620" y="597034"/>
            <a:ext cx="3546763" cy="316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39352" r="20858" b="12554"/>
          <a:stretch/>
        </p:blipFill>
        <p:spPr bwMode="auto">
          <a:xfrm>
            <a:off x="5240959" y="4005064"/>
            <a:ext cx="3538739" cy="272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4" t="23462" r="20798" b="19222"/>
          <a:stretch/>
        </p:blipFill>
        <p:spPr bwMode="auto">
          <a:xfrm>
            <a:off x="279034" y="2496749"/>
            <a:ext cx="3586902" cy="301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t="45154" r="20244" b="15072"/>
          <a:stretch/>
        </p:blipFill>
        <p:spPr bwMode="auto">
          <a:xfrm>
            <a:off x="2048046" y="4869160"/>
            <a:ext cx="2858005" cy="163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1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98" y="5796"/>
            <a:ext cx="8646598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Учебно-методический комплект </a:t>
            </a:r>
          </a:p>
          <a:p>
            <a:pPr algn="ctr"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«Добрый мир. Православная культура для малышей»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754211"/>
            <a:ext cx="5661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Helvetic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554" l="786" r="93643">
                        <a14:foregroundMark x1="9857" y1="73839" x2="9857" y2="73839"/>
                        <a14:foregroundMark x1="23000" y1="74286" x2="23000" y2="7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1" t="17275" r="3928" b="5213"/>
          <a:stretch/>
        </p:blipFill>
        <p:spPr bwMode="auto">
          <a:xfrm>
            <a:off x="734291" y="1233055"/>
            <a:ext cx="7827818" cy="529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0381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ссылки: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7944" y="830997"/>
            <a:ext cx="5076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Всероссийский информационно-методический </a:t>
            </a:r>
            <a:r>
              <a:rPr lang="ru-RU" b="1" dirty="0" err="1">
                <a:solidFill>
                  <a:srgbClr val="002060"/>
                </a:solidFill>
              </a:rPr>
              <a:t>вебинар</a:t>
            </a:r>
            <a:r>
              <a:rPr lang="ru-RU" b="1" dirty="0">
                <a:solidFill>
                  <a:srgbClr val="002060"/>
                </a:solidFill>
              </a:rPr>
              <a:t> «Внедрение федеральной образовательной программы дошкольного образования в образовательную практику» для административных и педагогических работников дошкольного </a:t>
            </a:r>
            <a:r>
              <a:rPr lang="ru-RU" b="1" dirty="0" smtClean="0">
                <a:solidFill>
                  <a:srgbClr val="002060"/>
                </a:solidFill>
              </a:rPr>
              <a:t>образования</a:t>
            </a:r>
          </a:p>
          <a:p>
            <a:endParaRPr lang="ru-RU" sz="800"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  <a:hlinkClick r:id="rId4"/>
              </a:rPr>
              <a:t>https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://vk.com/video/@id773325348?z=video-205691057_456239026%2Fpl_773325348_-</a:t>
            </a:r>
            <a:r>
              <a:rPr lang="en-US" b="1" dirty="0" smtClean="0">
                <a:solidFill>
                  <a:srgbClr val="002060"/>
                </a:solidFill>
                <a:hlinkClick r:id="rId4"/>
              </a:rPr>
              <a:t>2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sz="800" b="1" dirty="0" smtClean="0">
              <a:solidFill>
                <a:srgbClr val="002060"/>
              </a:solidFill>
            </a:endParaRPr>
          </a:p>
          <a:p>
            <a:endParaRPr lang="ru-RU" sz="800" b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3586163"/>
            <a:ext cx="507605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Всероссийский информационно-методический </a:t>
            </a:r>
            <a:r>
              <a:rPr lang="ru-RU" b="1" dirty="0" err="1">
                <a:solidFill>
                  <a:srgbClr val="002060"/>
                </a:solidFill>
              </a:rPr>
              <a:t>вебинар</a:t>
            </a:r>
            <a:r>
              <a:rPr lang="ru-RU" b="1" dirty="0">
                <a:solidFill>
                  <a:srgbClr val="002060"/>
                </a:solidFill>
              </a:rPr>
              <a:t> «Внедрение федеральной образовательной программы дошкольного образования в образовательную практику» для административных и педагогических работников дошкольного </a:t>
            </a:r>
            <a:r>
              <a:rPr lang="ru-RU" b="1" dirty="0" smtClean="0">
                <a:solidFill>
                  <a:srgbClr val="002060"/>
                </a:solidFill>
              </a:rPr>
              <a:t>образования</a:t>
            </a:r>
          </a:p>
          <a:p>
            <a:endParaRPr lang="ru-RU" sz="800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  <a:hlinkClick r:id="rId8"/>
              </a:rPr>
              <a:t>https</a:t>
            </a:r>
            <a:r>
              <a:rPr lang="en-US" b="1" dirty="0">
                <a:solidFill>
                  <a:srgbClr val="002060"/>
                </a:solidFill>
                <a:hlinkClick r:id="rId8"/>
              </a:rPr>
              <a:t>://vk.com/video/@id773325348?z=video-194497181_456239266%2Fclub194497181%2Fpl_-194497181_-</a:t>
            </a:r>
            <a:r>
              <a:rPr lang="en-US" b="1" dirty="0" smtClean="0">
                <a:solidFill>
                  <a:srgbClr val="002060"/>
                </a:solidFill>
                <a:hlinkClick r:id="rId8"/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31047" r="36474" b="25309"/>
          <a:stretch/>
        </p:blipFill>
        <p:spPr bwMode="auto">
          <a:xfrm>
            <a:off x="272326" y="1415212"/>
            <a:ext cx="3600400" cy="193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1" t="43939" r="28999" b="31726"/>
          <a:stretch/>
        </p:blipFill>
        <p:spPr bwMode="auto">
          <a:xfrm>
            <a:off x="262632" y="4119593"/>
            <a:ext cx="3642012" cy="217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88014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22 </a:t>
            </a:r>
            <a:r>
              <a:rPr lang="ru-RU" sz="2400" b="1" dirty="0">
                <a:solidFill>
                  <a:srgbClr val="002060"/>
                </a:solidFill>
              </a:rPr>
              <a:t>марта 2023 </a:t>
            </a:r>
            <a:r>
              <a:rPr lang="ru-RU" sz="2400" b="1" dirty="0" smtClean="0">
                <a:solidFill>
                  <a:srgbClr val="002060"/>
                </a:solidFill>
              </a:rPr>
              <a:t>года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502967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14 июля 2023 </a:t>
            </a:r>
            <a:r>
              <a:rPr lang="ru-RU" sz="2400" b="1" dirty="0">
                <a:solidFill>
                  <a:srgbClr val="002060"/>
                </a:solidFill>
              </a:rPr>
              <a:t>года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9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0381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ссылки: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9484" y="873264"/>
            <a:ext cx="38680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Круглый стол «От первого лица: актуальные тренды дошкольного образования в наступающем учебном </a:t>
            </a:r>
            <a:r>
              <a:rPr lang="ru-RU" b="1" dirty="0" smtClean="0">
                <a:solidFill>
                  <a:srgbClr val="002060"/>
                </a:solidFill>
              </a:rPr>
              <a:t>году» </a:t>
            </a:r>
            <a:r>
              <a:rPr lang="ru-RU" sz="1600" i="1" dirty="0" smtClean="0">
                <a:solidFill>
                  <a:srgbClr val="002060"/>
                </a:solidFill>
              </a:rPr>
              <a:t>(09.08.2023,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 Издательство </a:t>
            </a:r>
            <a:r>
              <a:rPr lang="ru-RU" sz="1600" i="1" dirty="0">
                <a:solidFill>
                  <a:srgbClr val="002060"/>
                </a:solidFill>
              </a:rPr>
              <a:t>«Просвещение</a:t>
            </a:r>
            <a:r>
              <a:rPr lang="ru-RU" sz="1600" i="1" dirty="0" smtClean="0">
                <a:solidFill>
                  <a:srgbClr val="002060"/>
                </a:solidFill>
              </a:rPr>
              <a:t>»)</a:t>
            </a:r>
            <a:endParaRPr lang="ru-RU" sz="1600" i="1" dirty="0">
              <a:solidFill>
                <a:srgbClr val="002060"/>
              </a:solidFill>
            </a:endParaRPr>
          </a:p>
          <a:p>
            <a:endParaRPr lang="ru-RU" sz="800" b="1" dirty="0" smtClean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  <a:hlinkClick r:id="rId4"/>
              </a:rPr>
              <a:t>https://</a:t>
            </a:r>
            <a:r>
              <a:rPr lang="en-US" sz="1600" b="1" dirty="0" smtClean="0">
                <a:solidFill>
                  <a:srgbClr val="002060"/>
                </a:solidFill>
                <a:hlinkClick r:id="rId4"/>
              </a:rPr>
              <a:t>www.youtube.com/watch?v=DO0SRDbdNLQ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800" b="1" dirty="0" smtClean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en-US" sz="1600" b="1" dirty="0" smtClean="0">
                <a:solidFill>
                  <a:srgbClr val="002060"/>
                </a:solidFill>
                <a:hlinkClick r:id="rId5"/>
              </a:rPr>
              <a:t>uchitel.club/events/kruglyi-stol-ot-pervogo-lica-aktualnye-trendy-doskolnogo-obrazovaniia-v-nastupaiushhem-ucebnom-godu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800" b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5" t="25225" r="4976" b="9008"/>
          <a:stretch/>
        </p:blipFill>
        <p:spPr bwMode="auto">
          <a:xfrm>
            <a:off x="300038" y="991494"/>
            <a:ext cx="4572000" cy="249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10" y="3890963"/>
            <a:ext cx="83917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Обсуждаемые вопросы: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О выборе методического сопровождения для реализации обновленных образовательных программ дошкольного образования дошкольных организаций.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Родительское просвещение: содержание и формы взаимодействия с семьей по вопросам воспитания и обучения детей.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Разработаны ли новые пособия «специально под ФОП»? Когда и где их можно увидеть?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Мониторинг реализации ФОП ДО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888" y="-110592"/>
            <a:ext cx="802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Методическое обеспечение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9484" y="873264"/>
            <a:ext cx="38680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b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10" y="3890963"/>
            <a:ext cx="8391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41" t="22016" r="2069" b="5077"/>
          <a:stretch/>
        </p:blipFill>
        <p:spPr bwMode="auto">
          <a:xfrm>
            <a:off x="683569" y="692696"/>
            <a:ext cx="7898950" cy="40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407" y="4757600"/>
            <a:ext cx="891752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57200" algn="just"/>
            <a:r>
              <a:rPr lang="ru-RU" sz="1700" b="1" i="1" dirty="0">
                <a:solidFill>
                  <a:srgbClr val="0070C0"/>
                </a:solidFill>
              </a:rPr>
              <a:t>Федеральный закон от 29 декабря 2012 г. № 273 ФЗ «Об образовании в </a:t>
            </a:r>
            <a:r>
              <a:rPr lang="ru-RU" sz="1700" b="1" i="1" dirty="0" smtClean="0">
                <a:solidFill>
                  <a:srgbClr val="0070C0"/>
                </a:solidFill>
              </a:rPr>
              <a:t>РФ».</a:t>
            </a:r>
          </a:p>
          <a:p>
            <a:pPr marL="0" lvl="1" indent="457200" algn="just"/>
            <a:r>
              <a:rPr lang="ru-RU" sz="1700" b="1" i="1" dirty="0" smtClean="0">
                <a:solidFill>
                  <a:srgbClr val="0070C0"/>
                </a:solidFill>
              </a:rPr>
              <a:t>Статья </a:t>
            </a:r>
            <a:r>
              <a:rPr lang="ru-RU" sz="1700" b="1" i="1" dirty="0">
                <a:solidFill>
                  <a:srgbClr val="0070C0"/>
                </a:solidFill>
              </a:rPr>
              <a:t>28.  </a:t>
            </a:r>
            <a:r>
              <a:rPr lang="ru-RU" sz="1700" b="1" i="1" dirty="0">
                <a:solidFill>
                  <a:srgbClr val="002060"/>
                </a:solidFill>
              </a:rPr>
              <a:t>Компетенции, права, обязанности и ответственность образовательной организации: </a:t>
            </a:r>
          </a:p>
          <a:p>
            <a:pPr marL="0" lvl="1" indent="457200" algn="just"/>
            <a:r>
              <a:rPr lang="ru-RU" sz="1700" b="1" i="1" dirty="0">
                <a:solidFill>
                  <a:srgbClr val="0070C0"/>
                </a:solidFill>
              </a:rPr>
              <a:t>П. 2.  </a:t>
            </a:r>
            <a:r>
              <a:rPr lang="ru-RU" sz="1700" b="1" i="1" dirty="0">
                <a:solidFill>
                  <a:srgbClr val="002060"/>
                </a:solidFill>
              </a:rPr>
              <a:t>Образовательные организации при реализации </a:t>
            </a:r>
            <a:r>
              <a:rPr lang="ru-RU" sz="1700" b="1" i="1" dirty="0" smtClean="0">
                <a:solidFill>
                  <a:srgbClr val="002060"/>
                </a:solidFill>
              </a:rPr>
              <a:t>образовательных </a:t>
            </a:r>
            <a:r>
              <a:rPr lang="ru-RU" sz="1700" b="1" i="1" dirty="0">
                <a:solidFill>
                  <a:srgbClr val="002060"/>
                </a:solidFill>
              </a:rPr>
              <a:t>программ свободны </a:t>
            </a:r>
            <a:r>
              <a:rPr lang="ru-RU" sz="1700" b="1" i="1" u="sng" dirty="0">
                <a:solidFill>
                  <a:srgbClr val="002060"/>
                </a:solidFill>
              </a:rPr>
              <a:t>в определении содержания </a:t>
            </a:r>
            <a:r>
              <a:rPr lang="ru-RU" sz="1700" b="1" i="1" u="sng" dirty="0" smtClean="0">
                <a:solidFill>
                  <a:srgbClr val="002060"/>
                </a:solidFill>
              </a:rPr>
              <a:t>образования, </a:t>
            </a:r>
            <a:r>
              <a:rPr lang="ru-RU" sz="1700" b="1" i="1" u="sng" dirty="0">
                <a:solidFill>
                  <a:srgbClr val="002060"/>
                </a:solidFill>
              </a:rPr>
              <a:t>выборе образовательных технологий, а также в </a:t>
            </a:r>
            <a:r>
              <a:rPr lang="ru-RU" sz="1700" b="1" i="1" u="sng" dirty="0">
                <a:solidFill>
                  <a:srgbClr val="C00000"/>
                </a:solidFill>
              </a:rPr>
              <a:t>выборе </a:t>
            </a:r>
            <a:r>
              <a:rPr lang="ru-RU" sz="1700" b="1" i="1" u="sng" dirty="0" smtClean="0">
                <a:solidFill>
                  <a:srgbClr val="C00000"/>
                </a:solidFill>
              </a:rPr>
              <a:t>учебно-методического обеспечения</a:t>
            </a:r>
            <a:r>
              <a:rPr lang="ru-RU" sz="1700" b="1" i="1" u="sng" dirty="0">
                <a:solidFill>
                  <a:srgbClr val="C00000"/>
                </a:solidFill>
              </a:rPr>
              <a:t>,</a:t>
            </a:r>
            <a:r>
              <a:rPr lang="ru-RU" sz="1700" b="1" i="1" u="sng" dirty="0">
                <a:solidFill>
                  <a:srgbClr val="002060"/>
                </a:solidFill>
              </a:rPr>
              <a:t> если иное не установлено настоящим </a:t>
            </a:r>
            <a:r>
              <a:rPr lang="ru-RU" sz="1700" b="1" i="1" u="sng" smtClean="0">
                <a:solidFill>
                  <a:srgbClr val="002060"/>
                </a:solidFill>
              </a:rPr>
              <a:t>Федеральным законом</a:t>
            </a:r>
            <a:r>
              <a:rPr lang="ru-RU" sz="1700" b="1" i="1" u="sng" dirty="0" smtClean="0">
                <a:solidFill>
                  <a:srgbClr val="002060"/>
                </a:solidFill>
              </a:rPr>
              <a:t>.</a:t>
            </a:r>
            <a:endParaRPr lang="ru-RU" sz="17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9525" y="-171400"/>
            <a:ext cx="4729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ссылки: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5857" y="1359451"/>
            <a:ext cx="57606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Психологический канал Дмитрия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Смыслова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(кандидат психологических наук, доцент, профессор Российской Академии Естествознания):  </a:t>
            </a:r>
            <a:r>
              <a:rPr lang="en-US" sz="1600" b="1" dirty="0" smtClean="0">
                <a:solidFill>
                  <a:srgbClr val="002060"/>
                </a:solidFill>
                <a:hlinkClick r:id="rId4"/>
              </a:rPr>
              <a:t>https://m.vk.com/pchdsm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  <a:hlinkClick r:id="rId5"/>
              </a:rPr>
              <a:t>https://www.youtube.com/@Interpretator_smyslov/playlists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  <a:hlinkClick r:id="rId6"/>
              </a:rPr>
              <a:t>http://dm-smyslov.ru/page/psy</a:t>
            </a:r>
            <a:r>
              <a:rPr lang="en-US" sz="1600" b="1" dirty="0" smtClean="0">
                <a:solidFill>
                  <a:srgbClr val="002060"/>
                </a:solidFill>
                <a:hlinkClick r:id="rId6"/>
              </a:rPr>
              <a:t>/</a:t>
            </a:r>
            <a:endParaRPr lang="ru-RU" sz="800" b="1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15993" r="16235" b="45361"/>
          <a:stretch/>
        </p:blipFill>
        <p:spPr bwMode="auto">
          <a:xfrm>
            <a:off x="273824" y="908462"/>
            <a:ext cx="2690816" cy="178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17" t="14689" r="4246" b="5985"/>
          <a:stretch/>
        </p:blipFill>
        <p:spPr bwMode="auto">
          <a:xfrm>
            <a:off x="322040" y="3206110"/>
            <a:ext cx="4718819" cy="347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14144" b="13314"/>
          <a:stretch/>
        </p:blipFill>
        <p:spPr bwMode="auto">
          <a:xfrm>
            <a:off x="5793871" y="4889555"/>
            <a:ext cx="2844632" cy="178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2324" y="431408"/>
            <a:ext cx="5165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психологической компетентности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педагогов ДОО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9238" y="3072099"/>
            <a:ext cx="38147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 канале представлены лекции по 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Общей психологии;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Социальной психологии;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Практической психологии;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Психологии личности;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Психологии семьи и </a:t>
            </a:r>
            <a:r>
              <a:rPr lang="ru-RU" sz="1400" b="1" dirty="0" err="1" smtClean="0">
                <a:solidFill>
                  <a:srgbClr val="002060"/>
                </a:solidFill>
              </a:rPr>
              <a:t>психогенеалогии</a:t>
            </a:r>
            <a:r>
              <a:rPr lang="ru-RU" sz="14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Психологии невербальных коммуникаций;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Психологии героев русских сказок и др.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44624"/>
            <a:ext cx="8424936" cy="9361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изменения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 дошкольного образования</a:t>
            </a: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124744"/>
            <a:ext cx="8304839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П.2.6: </a:t>
            </a:r>
            <a:r>
              <a:rPr lang="ru-RU" sz="1600" b="1" u="sng" dirty="0">
                <a:solidFill>
                  <a:srgbClr val="002060"/>
                </a:solidFill>
              </a:rPr>
              <a:t>перечень образовательных областей </a:t>
            </a:r>
            <a:r>
              <a:rPr lang="ru-RU" sz="1600" b="1" dirty="0">
                <a:solidFill>
                  <a:srgbClr val="002060"/>
                </a:solidFill>
              </a:rPr>
              <a:t>не изменился, однако расширено и конкретизировано содержание образовательных областей.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П.2.7: </a:t>
            </a:r>
            <a:r>
              <a:rPr lang="ru-RU" sz="1600" b="1" dirty="0">
                <a:solidFill>
                  <a:srgbClr val="002060"/>
                </a:solidFill>
              </a:rPr>
              <a:t>частично изменен </a:t>
            </a:r>
            <a:r>
              <a:rPr lang="ru-RU" sz="1600" b="1" u="sng" dirty="0">
                <a:solidFill>
                  <a:srgbClr val="002060"/>
                </a:solidFill>
              </a:rPr>
              <a:t>перечень детских видов деятельности </a:t>
            </a:r>
            <a:r>
              <a:rPr lang="ru-RU" sz="1600" b="1" dirty="0">
                <a:solidFill>
                  <a:srgbClr val="002060"/>
                </a:solidFill>
              </a:rPr>
              <a:t>на этапах младенчества, раннего и дошкольного детства.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П.2.10: </a:t>
            </a:r>
            <a:r>
              <a:rPr lang="ru-RU" sz="1600" b="1" dirty="0">
                <a:solidFill>
                  <a:srgbClr val="002060"/>
                </a:solidFill>
              </a:rPr>
              <a:t>уточнено, что </a:t>
            </a:r>
            <a:r>
              <a:rPr lang="ru-RU" sz="1600" b="1" u="sng" dirty="0">
                <a:solidFill>
                  <a:srgbClr val="002060"/>
                </a:solidFill>
              </a:rPr>
              <a:t>содержание и планируемые результаты ООП </a:t>
            </a:r>
            <a:r>
              <a:rPr lang="ru-RU" sz="1600" b="1" dirty="0">
                <a:solidFill>
                  <a:srgbClr val="002060"/>
                </a:solidFill>
              </a:rPr>
              <a:t>должны быть </a:t>
            </a:r>
          </a:p>
          <a:p>
            <a:pPr algn="just">
              <a:spcAft>
                <a:spcPts val="500"/>
              </a:spcAft>
            </a:pP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u="sng" dirty="0">
                <a:solidFill>
                  <a:srgbClr val="002060"/>
                </a:solidFill>
              </a:rPr>
              <a:t>не ниже </a:t>
            </a:r>
            <a:r>
              <a:rPr lang="ru-RU" sz="1600" b="1" dirty="0">
                <a:solidFill>
                  <a:srgbClr val="002060"/>
                </a:solidFill>
              </a:rPr>
              <a:t>содержания и планируемых результатов </a:t>
            </a:r>
            <a:r>
              <a:rPr lang="ru-RU" sz="1600" b="1" u="sng" dirty="0">
                <a:solidFill>
                  <a:srgbClr val="002060"/>
                </a:solidFill>
              </a:rPr>
              <a:t>ФОП ДО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П.2.11: </a:t>
            </a:r>
            <a:r>
              <a:rPr lang="ru-RU" sz="1600" b="1" dirty="0">
                <a:solidFill>
                  <a:srgbClr val="002060"/>
                </a:solidFill>
              </a:rPr>
              <a:t>уточнено, что </a:t>
            </a:r>
            <a:r>
              <a:rPr lang="ru-RU" sz="1600" b="1" u="sng" dirty="0">
                <a:solidFill>
                  <a:srgbClr val="002060"/>
                </a:solidFill>
              </a:rPr>
              <a:t>содержательный раздел Программы </a:t>
            </a:r>
            <a:r>
              <a:rPr lang="ru-RU" sz="1600" b="1" dirty="0">
                <a:solidFill>
                  <a:srgbClr val="002060"/>
                </a:solidFill>
              </a:rPr>
              <a:t>должен включать описание образовательной деятельности в соответствии с направлениями развития ребенка, представленными в пяти образовательных областях, Федеральной образовательной программой </a:t>
            </a:r>
            <a:r>
              <a:rPr lang="ru-RU" sz="1600" b="1" dirty="0">
                <a:solidFill>
                  <a:srgbClr val="FF0000"/>
                </a:solidFill>
              </a:rPr>
              <a:t>и с учетом </a:t>
            </a:r>
            <a:r>
              <a:rPr lang="ru-RU" sz="1600" b="1" dirty="0">
                <a:solidFill>
                  <a:srgbClr val="002060"/>
                </a:solidFill>
              </a:rPr>
              <a:t>используемых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методических пособий, обеспечивающих реализацию данного содержания.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П.2.12: </a:t>
            </a:r>
            <a:r>
              <a:rPr lang="ru-RU" sz="1600" b="1" dirty="0">
                <a:solidFill>
                  <a:srgbClr val="002060"/>
                </a:solidFill>
              </a:rPr>
              <a:t>указано, что </a:t>
            </a:r>
            <a:r>
              <a:rPr lang="ru-RU" sz="1600" b="1" u="sng" dirty="0">
                <a:solidFill>
                  <a:srgbClr val="002060"/>
                </a:solidFill>
              </a:rPr>
              <a:t>обязательная часть программы </a:t>
            </a:r>
            <a:r>
              <a:rPr lang="ru-RU" sz="1600" b="1" dirty="0">
                <a:solidFill>
                  <a:srgbClr val="002060"/>
                </a:solidFill>
              </a:rPr>
              <a:t>должна </a:t>
            </a:r>
            <a:r>
              <a:rPr lang="ru-RU" sz="1600" b="1" u="sng" dirty="0">
                <a:solidFill>
                  <a:srgbClr val="002060"/>
                </a:solidFill>
              </a:rPr>
              <a:t>соответствовать ФОП ДО</a:t>
            </a:r>
            <a:r>
              <a:rPr lang="ru-RU" sz="1600" b="1" dirty="0">
                <a:solidFill>
                  <a:srgbClr val="002060"/>
                </a:solidFill>
              </a:rPr>
              <a:t>, и может оформляться в виде </a:t>
            </a:r>
            <a:r>
              <a:rPr lang="ru-RU" sz="1600" b="1" u="sng" dirty="0">
                <a:solidFill>
                  <a:srgbClr val="002060"/>
                </a:solidFill>
              </a:rPr>
              <a:t>ссылки </a:t>
            </a:r>
            <a:r>
              <a:rPr lang="ru-RU" sz="1600" b="1" dirty="0">
                <a:solidFill>
                  <a:srgbClr val="002060"/>
                </a:solidFill>
              </a:rPr>
              <a:t>на ФОП.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П.2.13: </a:t>
            </a:r>
            <a:r>
              <a:rPr lang="ru-RU" sz="1600" b="1" dirty="0">
                <a:solidFill>
                  <a:srgbClr val="002060"/>
                </a:solidFill>
              </a:rPr>
              <a:t>указано, что </a:t>
            </a:r>
            <a:r>
              <a:rPr lang="ru-RU" sz="1600" b="1" u="sng" dirty="0">
                <a:solidFill>
                  <a:srgbClr val="002060"/>
                </a:solidFill>
              </a:rPr>
              <a:t>в краткой презентации ООП ДО</a:t>
            </a:r>
            <a:r>
              <a:rPr lang="ru-RU" sz="1600" b="1" dirty="0">
                <a:solidFill>
                  <a:srgbClr val="002060"/>
                </a:solidFill>
              </a:rPr>
              <a:t>, помимо прочего (см. ФГОС ДО), должна быть представлена </a:t>
            </a:r>
            <a:r>
              <a:rPr lang="ru-RU" sz="1600" b="1" u="sng" dirty="0">
                <a:solidFill>
                  <a:srgbClr val="002060"/>
                </a:solidFill>
              </a:rPr>
              <a:t>ссылка</a:t>
            </a:r>
            <a:r>
              <a:rPr lang="ru-RU" sz="1600" b="1" dirty="0">
                <a:solidFill>
                  <a:srgbClr val="002060"/>
                </a:solidFill>
              </a:rPr>
              <a:t> на ФОП ДО.</a:t>
            </a:r>
          </a:p>
          <a:p>
            <a:pPr indent="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П.3.2.9: </a:t>
            </a:r>
            <a:r>
              <a:rPr lang="ru-RU" sz="1600" b="1" u="sng" dirty="0">
                <a:solidFill>
                  <a:srgbClr val="002060"/>
                </a:solidFill>
              </a:rPr>
              <a:t>максимально допустимый объем образовательной нагрузки </a:t>
            </a:r>
            <a:r>
              <a:rPr lang="ru-RU" sz="1600" b="1" dirty="0">
                <a:solidFill>
                  <a:srgbClr val="002060"/>
                </a:solidFill>
              </a:rPr>
              <a:t>приведен в соответствие с действующими </a:t>
            </a:r>
            <a:r>
              <a:rPr lang="ru-RU" sz="1600" b="1" dirty="0">
                <a:solidFill>
                  <a:srgbClr val="FF0000"/>
                </a:solidFill>
              </a:rPr>
              <a:t>СанПиН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</a:p>
          <a:p>
            <a:pPr indent="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7030A0"/>
                </a:solidFill>
              </a:rPr>
              <a:t>П.4.6: </a:t>
            </a:r>
            <a:r>
              <a:rPr lang="ru-RU" sz="1600" b="1" u="sng" dirty="0">
                <a:solidFill>
                  <a:srgbClr val="002060"/>
                </a:solidFill>
              </a:rPr>
              <a:t>включены целевые ориентиры образования в младенческом возрасте</a:t>
            </a:r>
            <a:r>
              <a:rPr lang="ru-RU" sz="1600" b="1" dirty="0">
                <a:solidFill>
                  <a:srgbClr val="002060"/>
                </a:solidFill>
              </a:rPr>
              <a:t>, а также </a:t>
            </a:r>
            <a:r>
              <a:rPr lang="ru-RU" sz="1600" b="1" u="sng" dirty="0">
                <a:solidFill>
                  <a:srgbClr val="002060"/>
                </a:solidFill>
              </a:rPr>
              <a:t>расширены целевые ориентиры </a:t>
            </a:r>
            <a:r>
              <a:rPr lang="ru-RU" sz="1600" b="1" dirty="0">
                <a:solidFill>
                  <a:srgbClr val="002060"/>
                </a:solidFill>
              </a:rPr>
              <a:t>в раннем возрасте и на этапе завершения 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2212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916832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746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01" y="836711"/>
            <a:ext cx="8424936" cy="93610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Министерства просвещения Российской Федерации от 25.11.2022 № 1028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  утверждении федеральной образовательной программы дошкольного образования» (зарегистрирован 28.12.2022 № 71847)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738" y="188640"/>
            <a:ext cx="777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 дошкольного образования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93" y="1710552"/>
            <a:ext cx="4255232" cy="301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2239" y="1907420"/>
            <a:ext cx="3937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 </a:t>
            </a:r>
          </a:p>
          <a:p>
            <a:pPr lvl="1"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СООТВЕТСТВУЕТ </a:t>
            </a:r>
          </a:p>
          <a:p>
            <a:pPr lvl="1"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ДО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0552"/>
            <a:ext cx="799908" cy="175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728" y="4869160"/>
            <a:ext cx="3950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документом можно ознакомиться по ссылке:</a:t>
            </a:r>
            <a:endParaRPr lang="ru-RU" b="1" dirty="0">
              <a:solidFill>
                <a:srgbClr val="00B0F0"/>
              </a:solidFill>
              <a:hlinkClick r:id="rId5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http://publication.pravo.gov.ru/Document/View/0001202212280044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287" y="3822720"/>
            <a:ext cx="41827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общеобразовательные программы подлежат приведению в соответствие с федеральными основными общеобразовательными программами </a:t>
            </a:r>
            <a:r>
              <a:rPr lang="ru-RU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позднее 1 сентября 2023года</a:t>
            </a:r>
          </a:p>
        </p:txBody>
      </p:sp>
    </p:spTree>
    <p:extLst>
      <p:ext uri="{BB962C8B-B14F-4D97-AF65-F5344CB8AC3E}">
        <p14:creationId xmlns:p14="http://schemas.microsoft.com/office/powerpoint/2010/main" val="33074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-70898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203" y="-74560"/>
            <a:ext cx="777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дошкольного образования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150" y="2708920"/>
            <a:ext cx="8712968" cy="8156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 + ФГОС ДО =</a:t>
            </a:r>
          </a:p>
          <a:p>
            <a:pPr marL="0" lvl="1" algn="ctr"/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для образовательной программы каждого детского сада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1537525"/>
              </p:ext>
            </p:extLst>
          </p:nvPr>
        </p:nvGraphicFramePr>
        <p:xfrm>
          <a:off x="593947" y="6896"/>
          <a:ext cx="7776863" cy="3196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4" b="89826" l="50327" r="89869">
                        <a14:foregroundMark x1="77941" y1="26163" x2="57190" y2="29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550" r="7579" b="8450"/>
          <a:stretch/>
        </p:blipFill>
        <p:spPr bwMode="auto">
          <a:xfrm>
            <a:off x="1059271" y="1231937"/>
            <a:ext cx="633488" cy="61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4" b="89826" l="7516" r="50654">
                        <a14:foregroundMark x1="31863" y1="28198" x2="13235" y2="29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1495" r="48184" b="14004"/>
          <a:stretch/>
        </p:blipFill>
        <p:spPr bwMode="auto">
          <a:xfrm>
            <a:off x="7116301" y="1263865"/>
            <a:ext cx="672093" cy="60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717032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СЕНТЯБРЯ 2023 ГОДА  -  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ОП ДО,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РАЗРАБОТАННОЙ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</a:p>
          <a:p>
            <a:pPr lvl="0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И ФГОС ДО </a:t>
            </a:r>
            <a:endParaRPr lang="ru-RU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" y="3391483"/>
            <a:ext cx="701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31546" r="1840"/>
          <a:stretch/>
        </p:blipFill>
        <p:spPr bwMode="auto">
          <a:xfrm>
            <a:off x="5177121" y="3933056"/>
            <a:ext cx="3878359" cy="2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260648"/>
            <a:ext cx="8424936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 региональном и муниципальном уровне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550134"/>
            <a:ext cx="8710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Творческая группа по разработке ОП ДО в соответствии с ФОП ДО: </a:t>
            </a:r>
            <a:r>
              <a:rPr lang="ru-RU" sz="2200" b="1" dirty="0" smtClean="0">
                <a:solidFill>
                  <a:srgbClr val="0070C0"/>
                </a:solidFill>
              </a:rPr>
              <a:t>старшие воспитатели СОШ №6, МБДОУ №№ 4, 20, 35, 52, 72.</a:t>
            </a:r>
          </a:p>
          <a:p>
            <a:pPr marL="342900" lvl="0" indent="-342900">
              <a:buFont typeface="Wingdings" pitchFamily="2" charset="2"/>
              <a:buChar char="ü"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Творческой группой </a:t>
            </a:r>
            <a:r>
              <a:rPr lang="ru-RU" sz="2200" b="1" dirty="0">
                <a:solidFill>
                  <a:srgbClr val="002060"/>
                </a:solidFill>
              </a:rPr>
              <a:t>разработана </a:t>
            </a:r>
            <a:r>
              <a:rPr lang="ru-RU" sz="2200" b="1" dirty="0" smtClean="0">
                <a:solidFill>
                  <a:srgbClr val="002060"/>
                </a:solidFill>
              </a:rPr>
              <a:t>ОП ДО МБОУ СОШ №6 в полном соответствии с ФОП ДО.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Опыт разработанной ОП ДО тиражирован на все ОУ муниципалитета.  </a:t>
            </a:r>
            <a:endParaRPr lang="ru-RU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2" r="32852" b="22698"/>
          <a:stretch/>
        </p:blipFill>
        <p:spPr bwMode="auto">
          <a:xfrm>
            <a:off x="255856" y="3933056"/>
            <a:ext cx="4964216" cy="264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4121" y="4067053"/>
            <a:ext cx="3635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Образовательная программа дошкольного образования 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МБОУ СОШ №6: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http://2sp.detkin-club.ru/custom_1/366583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447" y="260648"/>
            <a:ext cx="8424936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внедрению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 региональном и муниципальном уровне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27" y="4365103"/>
            <a:ext cx="8676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19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550134"/>
            <a:ext cx="8710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Творческая группа по разработке ОП ДО в соответствии с ФОП ДО: </a:t>
            </a:r>
            <a:r>
              <a:rPr lang="ru-RU" sz="2200" b="1" dirty="0" smtClean="0">
                <a:solidFill>
                  <a:srgbClr val="0070C0"/>
                </a:solidFill>
              </a:rPr>
              <a:t>старшие воспитатели СОШ №6, МБДОУ №№ 4, 20, 35, 52, 72.</a:t>
            </a:r>
          </a:p>
          <a:p>
            <a:pPr marL="342900" lvl="0" indent="-342900">
              <a:buFont typeface="Wingdings" pitchFamily="2" charset="2"/>
              <a:buChar char="ü"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Творческой группой </a:t>
            </a:r>
            <a:r>
              <a:rPr lang="ru-RU" sz="2200" b="1" dirty="0">
                <a:solidFill>
                  <a:srgbClr val="002060"/>
                </a:solidFill>
              </a:rPr>
              <a:t>разработана </a:t>
            </a:r>
            <a:r>
              <a:rPr lang="ru-RU" sz="2200" b="1" dirty="0" smtClean="0">
                <a:solidFill>
                  <a:srgbClr val="002060"/>
                </a:solidFill>
              </a:rPr>
              <a:t>ОП ДО МБОУ СОШ №6 в полном соответствии с ФОП ДО.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Опыт разработанной ОП ДО тиражирован на все ОУ муниципалитета.  </a:t>
            </a:r>
            <a:endParaRPr lang="ru-RU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2" r="32852" b="22698"/>
          <a:stretch/>
        </p:blipFill>
        <p:spPr bwMode="auto">
          <a:xfrm>
            <a:off x="255856" y="3933056"/>
            <a:ext cx="4964216" cy="264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4121" y="4067053"/>
            <a:ext cx="3635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Образовательная программа дошкольного образования 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МБОУ СОШ №6: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http://2sp.detkin-club.ru/custom_1/366583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6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</TotalTime>
  <Words>4850</Words>
  <Application>Microsoft Office PowerPoint</Application>
  <PresentationFormat>Экран (4:3)</PresentationFormat>
  <Paragraphs>442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303</cp:revision>
  <cp:lastPrinted>2023-08-31T08:09:40Z</cp:lastPrinted>
  <dcterms:created xsi:type="dcterms:W3CDTF">2023-03-03T06:17:19Z</dcterms:created>
  <dcterms:modified xsi:type="dcterms:W3CDTF">2023-09-13T19:30:08Z</dcterms:modified>
</cp:coreProperties>
</file>